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1" r:id="rId5"/>
  </p:sldMasterIdLst>
  <p:notesMasterIdLst>
    <p:notesMasterId r:id="rId37"/>
  </p:notesMasterIdLst>
  <p:sldIdLst>
    <p:sldId id="6199" r:id="rId6"/>
    <p:sldId id="6198" r:id="rId7"/>
    <p:sldId id="1026" r:id="rId8"/>
    <p:sldId id="6207" r:id="rId9"/>
    <p:sldId id="618" r:id="rId10"/>
    <p:sldId id="6208" r:id="rId11"/>
    <p:sldId id="6209" r:id="rId12"/>
    <p:sldId id="6221" r:id="rId13"/>
    <p:sldId id="876" r:id="rId14"/>
    <p:sldId id="874" r:id="rId15"/>
    <p:sldId id="6200" r:id="rId16"/>
    <p:sldId id="885" r:id="rId17"/>
    <p:sldId id="6202" r:id="rId18"/>
    <p:sldId id="6212" r:id="rId19"/>
    <p:sldId id="886" r:id="rId20"/>
    <p:sldId id="6213" r:id="rId21"/>
    <p:sldId id="6197" r:id="rId22"/>
    <p:sldId id="6217" r:id="rId23"/>
    <p:sldId id="6219" r:id="rId24"/>
    <p:sldId id="889" r:id="rId25"/>
    <p:sldId id="1491" r:id="rId26"/>
    <p:sldId id="6214" r:id="rId27"/>
    <p:sldId id="608" r:id="rId28"/>
    <p:sldId id="890" r:id="rId29"/>
    <p:sldId id="892" r:id="rId30"/>
    <p:sldId id="894" r:id="rId31"/>
    <p:sldId id="897" r:id="rId32"/>
    <p:sldId id="6220" r:id="rId33"/>
    <p:sldId id="902" r:id="rId34"/>
    <p:sldId id="6203" r:id="rId35"/>
    <p:sldId id="90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70" userDrawn="1">
          <p15:clr>
            <a:srgbClr val="A4A3A4"/>
          </p15:clr>
        </p15:guide>
        <p15:guide id="4" pos="892" userDrawn="1">
          <p15:clr>
            <a:srgbClr val="A4A3A4"/>
          </p15:clr>
        </p15:guide>
        <p15:guide id="5" orient="horz" pos="890" userDrawn="1">
          <p15:clr>
            <a:srgbClr val="A4A3A4"/>
          </p15:clr>
        </p15:guide>
        <p15:guide id="6" orient="horz" pos="709" userDrawn="1">
          <p15:clr>
            <a:srgbClr val="A4A3A4"/>
          </p15:clr>
        </p15:guide>
        <p15:guide id="7" orient="horz" pos="368" userDrawn="1">
          <p15:clr>
            <a:srgbClr val="A4A3A4"/>
          </p15:clr>
        </p15:guide>
        <p15:guide id="8" orient="horz" pos="2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sie McKaig" initials="RM" lastIdx="16" clrIdx="6">
    <p:extLst>
      <p:ext uri="{19B8F6BF-5375-455C-9EA6-DF929625EA0E}">
        <p15:presenceInfo xmlns:p15="http://schemas.microsoft.com/office/powerpoint/2012/main" userId="S::rosie.mckaig@kindredagency.com::b9fc3af4-e589-4878-9937-acc047c06d85" providerId="AD"/>
      </p:ext>
    </p:extLst>
  </p:cmAuthor>
  <p:cmAuthor id="1" name="Andrew Murphy" initials="AM" lastIdx="23" clrIdx="0">
    <p:extLst>
      <p:ext uri="{19B8F6BF-5375-455C-9EA6-DF929625EA0E}">
        <p15:presenceInfo xmlns:p15="http://schemas.microsoft.com/office/powerpoint/2012/main" userId="S::Andrew.Murphy@23red.com::ccd8648c-b5ee-48f9-90a4-585f43739cee" providerId="AD"/>
      </p:ext>
    </p:extLst>
  </p:cmAuthor>
  <p:cmAuthor id="2" name="Jamie Blomfield" initials="JB" lastIdx="18" clrIdx="1">
    <p:extLst>
      <p:ext uri="{19B8F6BF-5375-455C-9EA6-DF929625EA0E}">
        <p15:presenceInfo xmlns:p15="http://schemas.microsoft.com/office/powerpoint/2012/main" userId="S-1-5-21-2626656124-3858264185-3672416664-6941" providerId="AD"/>
      </p:ext>
    </p:extLst>
  </p:cmAuthor>
  <p:cmAuthor id="3" name="Katherine Church" initials="KC" lastIdx="16" clrIdx="2">
    <p:extLst>
      <p:ext uri="{19B8F6BF-5375-455C-9EA6-DF929625EA0E}">
        <p15:presenceInfo xmlns:p15="http://schemas.microsoft.com/office/powerpoint/2012/main" userId="S-1-5-21-2626656124-3858264185-3672416664-2540" providerId="AD"/>
      </p:ext>
    </p:extLst>
  </p:cmAuthor>
  <p:cmAuthor id="4" name="Eleanor Morris" initials="EM" lastIdx="13" clrIdx="3">
    <p:extLst>
      <p:ext uri="{19B8F6BF-5375-455C-9EA6-DF929625EA0E}">
        <p15:presenceInfo xmlns:p15="http://schemas.microsoft.com/office/powerpoint/2012/main" userId="S-1-5-21-2626656124-3858264185-3672416664-3344" providerId="AD"/>
      </p:ext>
    </p:extLst>
  </p:cmAuthor>
  <p:cmAuthor id="5" name="Amy Fetzer" initials="AF" lastIdx="79" clrIdx="4">
    <p:extLst>
      <p:ext uri="{19B8F6BF-5375-455C-9EA6-DF929625EA0E}">
        <p15:presenceInfo xmlns:p15="http://schemas.microsoft.com/office/powerpoint/2012/main" userId="96101ae929bac61b" providerId="Windows Live"/>
      </p:ext>
    </p:extLst>
  </p:cmAuthor>
  <p:cmAuthor id="6" name="Eleanor Morris" initials="EM [2]" lastIdx="26" clrIdx="5">
    <p:extLst>
      <p:ext uri="{19B8F6BF-5375-455C-9EA6-DF929625EA0E}">
        <p15:presenceInfo xmlns:p15="http://schemas.microsoft.com/office/powerpoint/2012/main" userId="S::Eleanor.Morris@wrap.org.uk::a742a7e0-c259-4d50-a1b9-c9fb49708c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467"/>
    <a:srgbClr val="5960A8"/>
    <a:srgbClr val="E3E5E8"/>
    <a:srgbClr val="E0D848"/>
    <a:srgbClr val="4C9DD6"/>
    <a:srgbClr val="717879"/>
    <a:srgbClr val="FFA000"/>
    <a:srgbClr val="E32853"/>
    <a:srgbClr val="B2B3B4"/>
    <a:srgbClr val="BE5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94EBC-464A-294A-88E6-A223F16372D9}" v="2" dt="2021-03-25T14:16:02.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8" autoAdjust="0"/>
    <p:restoredTop sz="83680" autoAdjust="0"/>
  </p:normalViewPr>
  <p:slideViewPr>
    <p:cSldViewPr snapToGrid="0">
      <p:cViewPr varScale="1">
        <p:scale>
          <a:sx n="89" d="100"/>
          <a:sy n="89" d="100"/>
        </p:scale>
        <p:origin x="1224" y="168"/>
      </p:cViewPr>
      <p:guideLst>
        <p:guide orient="horz" pos="2160"/>
        <p:guide pos="3840"/>
        <p:guide pos="370"/>
        <p:guide pos="892"/>
        <p:guide orient="horz" pos="890"/>
        <p:guide orient="horz" pos="709"/>
        <p:guide orient="horz" pos="368"/>
        <p:guide orient="horz" pos="210"/>
      </p:guideLst>
    </p:cSldViewPr>
  </p:slideViewPr>
  <p:outlineViewPr>
    <p:cViewPr>
      <p:scale>
        <a:sx n="33" d="100"/>
        <a:sy n="33" d="100"/>
      </p:scale>
      <p:origin x="0" y="-1026"/>
    </p:cViewPr>
  </p:outlineViewPr>
  <p:notesTextViewPr>
    <p:cViewPr>
      <p:scale>
        <a:sx n="100" d="100"/>
        <a:sy n="100" d="100"/>
      </p:scale>
      <p:origin x="0" y="0"/>
    </p:cViewPr>
  </p:notesTextViewPr>
  <p:notesViewPr>
    <p:cSldViewPr snapToGrid="0">
      <p:cViewPr varScale="1">
        <p:scale>
          <a:sx n="49" d="100"/>
          <a:sy n="49" d="100"/>
        </p:scale>
        <p:origin x="265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McKaig" userId="b9fc3af4-e589-4878-9937-acc047c06d85" providerId="ADAL" clId="{48894EBC-464A-294A-88E6-A223F16372D9}"/>
    <pc:docChg chg="undo custSel addSld modSld">
      <pc:chgData name="Rosie McKaig" userId="b9fc3af4-e589-4878-9937-acc047c06d85" providerId="ADAL" clId="{48894EBC-464A-294A-88E6-A223F16372D9}" dt="2021-03-26T11:31:44.506" v="164" actId="1038"/>
      <pc:docMkLst>
        <pc:docMk/>
      </pc:docMkLst>
      <pc:sldChg chg="modNotesTx">
        <pc:chgData name="Rosie McKaig" userId="b9fc3af4-e589-4878-9937-acc047c06d85" providerId="ADAL" clId="{48894EBC-464A-294A-88E6-A223F16372D9}" dt="2021-03-25T14:09:50.054" v="0" actId="20577"/>
        <pc:sldMkLst>
          <pc:docMk/>
          <pc:sldMk cId="2195679707" sldId="874"/>
        </pc:sldMkLst>
      </pc:sldChg>
      <pc:sldChg chg="addSp modSp mod">
        <pc:chgData name="Rosie McKaig" userId="b9fc3af4-e589-4878-9937-acc047c06d85" providerId="ADAL" clId="{48894EBC-464A-294A-88E6-A223F16372D9}" dt="2021-03-26T11:28:25.796" v="152" actId="255"/>
        <pc:sldMkLst>
          <pc:docMk/>
          <pc:sldMk cId="2553671930" sldId="6201"/>
        </pc:sldMkLst>
        <pc:spChg chg="add mod">
          <ac:chgData name="Rosie McKaig" userId="b9fc3af4-e589-4878-9937-acc047c06d85" providerId="ADAL" clId="{48894EBC-464A-294A-88E6-A223F16372D9}" dt="2021-03-25T14:19:49.919" v="83" actId="14100"/>
          <ac:spMkLst>
            <pc:docMk/>
            <pc:sldMk cId="2553671930" sldId="6201"/>
            <ac:spMk id="2" creationId="{408E418A-7096-B34E-AA69-51A7547B71E5}"/>
          </ac:spMkLst>
        </pc:spChg>
        <pc:spChg chg="mod">
          <ac:chgData name="Rosie McKaig" userId="b9fc3af4-e589-4878-9937-acc047c06d85" providerId="ADAL" clId="{48894EBC-464A-294A-88E6-A223F16372D9}" dt="2021-03-26T11:24:51.213" v="132" actId="255"/>
          <ac:spMkLst>
            <pc:docMk/>
            <pc:sldMk cId="2553671930" sldId="6201"/>
            <ac:spMk id="5" creationId="{334DFCFB-ACAE-8E46-BEC2-43616EF1C368}"/>
          </ac:spMkLst>
        </pc:spChg>
        <pc:spChg chg="mod">
          <ac:chgData name="Rosie McKaig" userId="b9fc3af4-e589-4878-9937-acc047c06d85" providerId="ADAL" clId="{48894EBC-464A-294A-88E6-A223F16372D9}" dt="2021-03-25T14:16:59.562" v="62" actId="1076"/>
          <ac:spMkLst>
            <pc:docMk/>
            <pc:sldMk cId="2553671930" sldId="6201"/>
            <ac:spMk id="45" creationId="{A77AED59-80A6-40C2-ADAC-EC446120FA6D}"/>
          </ac:spMkLst>
        </pc:spChg>
        <pc:spChg chg="mod">
          <ac:chgData name="Rosie McKaig" userId="b9fc3af4-e589-4878-9937-acc047c06d85" providerId="ADAL" clId="{48894EBC-464A-294A-88E6-A223F16372D9}" dt="2021-03-26T11:28:25.796" v="152" actId="255"/>
          <ac:spMkLst>
            <pc:docMk/>
            <pc:sldMk cId="2553671930" sldId="6201"/>
            <ac:spMk id="48" creationId="{11492AE8-B782-F14C-BF04-0FBD35E40AB2}"/>
          </ac:spMkLst>
        </pc:spChg>
        <pc:spChg chg="mod">
          <ac:chgData name="Rosie McKaig" userId="b9fc3af4-e589-4878-9937-acc047c06d85" providerId="ADAL" clId="{48894EBC-464A-294A-88E6-A223F16372D9}" dt="2021-03-25T14:18:55.869" v="82" actId="1076"/>
          <ac:spMkLst>
            <pc:docMk/>
            <pc:sldMk cId="2553671930" sldId="6201"/>
            <ac:spMk id="57" creationId="{CBA5CB23-303D-484C-B513-DCC852CE8521}"/>
          </ac:spMkLst>
        </pc:spChg>
        <pc:picChg chg="mod modCrop">
          <ac:chgData name="Rosie McKaig" userId="b9fc3af4-e589-4878-9937-acc047c06d85" providerId="ADAL" clId="{48894EBC-464A-294A-88E6-A223F16372D9}" dt="2021-03-25T14:17:26.865" v="69" actId="1076"/>
          <ac:picMkLst>
            <pc:docMk/>
            <pc:sldMk cId="2553671930" sldId="6201"/>
            <ac:picMk id="6" creationId="{90587CB2-F3C0-0345-8C86-7490BA78CF06}"/>
          </ac:picMkLst>
        </pc:picChg>
      </pc:sldChg>
      <pc:sldChg chg="modSp mod">
        <pc:chgData name="Rosie McKaig" userId="b9fc3af4-e589-4878-9937-acc047c06d85" providerId="ADAL" clId="{48894EBC-464A-294A-88E6-A223F16372D9}" dt="2021-03-25T14:10:27.416" v="21" actId="1037"/>
        <pc:sldMkLst>
          <pc:docMk/>
          <pc:sldMk cId="2197560107" sldId="6202"/>
        </pc:sldMkLst>
        <pc:spChg chg="mod">
          <ac:chgData name="Rosie McKaig" userId="b9fc3af4-e589-4878-9937-acc047c06d85" providerId="ADAL" clId="{48894EBC-464A-294A-88E6-A223F16372D9}" dt="2021-03-25T14:10:27.416" v="21" actId="1037"/>
          <ac:spMkLst>
            <pc:docMk/>
            <pc:sldMk cId="2197560107" sldId="6202"/>
            <ac:spMk id="11" creationId="{75EEA669-9A5A-1241-835A-773271B952E5}"/>
          </ac:spMkLst>
        </pc:spChg>
      </pc:sldChg>
      <pc:sldChg chg="modSp mod">
        <pc:chgData name="Rosie McKaig" userId="b9fc3af4-e589-4878-9937-acc047c06d85" providerId="ADAL" clId="{48894EBC-464A-294A-88E6-A223F16372D9}" dt="2021-03-25T14:10:48.052" v="39" actId="108"/>
        <pc:sldMkLst>
          <pc:docMk/>
          <pc:sldMk cId="4192424078" sldId="6212"/>
        </pc:sldMkLst>
        <pc:spChg chg="mod">
          <ac:chgData name="Rosie McKaig" userId="b9fc3af4-e589-4878-9937-acc047c06d85" providerId="ADAL" clId="{48894EBC-464A-294A-88E6-A223F16372D9}" dt="2021-03-25T14:10:48.052" v="39" actId="108"/>
          <ac:spMkLst>
            <pc:docMk/>
            <pc:sldMk cId="4192424078" sldId="6212"/>
            <ac:spMk id="2" creationId="{72D2F509-EB93-6B4C-8D4A-6935C2E9E3FC}"/>
          </ac:spMkLst>
        </pc:spChg>
      </pc:sldChg>
      <pc:sldChg chg="modSp mod">
        <pc:chgData name="Rosie McKaig" userId="b9fc3af4-e589-4878-9937-acc047c06d85" providerId="ADAL" clId="{48894EBC-464A-294A-88E6-A223F16372D9}" dt="2021-03-25T14:12:27.094" v="44" actId="207"/>
        <pc:sldMkLst>
          <pc:docMk/>
          <pc:sldMk cId="3548662400" sldId="6213"/>
        </pc:sldMkLst>
        <pc:spChg chg="mod">
          <ac:chgData name="Rosie McKaig" userId="b9fc3af4-e589-4878-9937-acc047c06d85" providerId="ADAL" clId="{48894EBC-464A-294A-88E6-A223F16372D9}" dt="2021-03-25T14:12:27.094" v="44" actId="207"/>
          <ac:spMkLst>
            <pc:docMk/>
            <pc:sldMk cId="3548662400" sldId="6213"/>
            <ac:spMk id="2" creationId="{1CC9373A-7005-4413-B950-C1DAD12467EA}"/>
          </ac:spMkLst>
        </pc:spChg>
      </pc:sldChg>
      <pc:sldChg chg="delSp modSp add mod">
        <pc:chgData name="Rosie McKaig" userId="b9fc3af4-e589-4878-9937-acc047c06d85" providerId="ADAL" clId="{48894EBC-464A-294A-88E6-A223F16372D9}" dt="2021-03-26T11:31:44.506" v="164" actId="1038"/>
        <pc:sldMkLst>
          <pc:docMk/>
          <pc:sldMk cId="3673663539" sldId="6221"/>
        </pc:sldMkLst>
        <pc:spChg chg="mod">
          <ac:chgData name="Rosie McKaig" userId="b9fc3af4-e589-4878-9937-acc047c06d85" providerId="ADAL" clId="{48894EBC-464A-294A-88E6-A223F16372D9}" dt="2021-03-26T11:29:54.855" v="155" actId="14100"/>
          <ac:spMkLst>
            <pc:docMk/>
            <pc:sldMk cId="3673663539" sldId="6221"/>
            <ac:spMk id="2" creationId="{408E418A-7096-B34E-AA69-51A7547B71E5}"/>
          </ac:spMkLst>
        </pc:spChg>
        <pc:spChg chg="mod">
          <ac:chgData name="Rosie McKaig" userId="b9fc3af4-e589-4878-9937-acc047c06d85" providerId="ADAL" clId="{48894EBC-464A-294A-88E6-A223F16372D9}" dt="2021-03-26T11:30:12.337" v="158" actId="1076"/>
          <ac:spMkLst>
            <pc:docMk/>
            <pc:sldMk cId="3673663539" sldId="6221"/>
            <ac:spMk id="5" creationId="{334DFCFB-ACAE-8E46-BEC2-43616EF1C368}"/>
          </ac:spMkLst>
        </pc:spChg>
        <pc:spChg chg="mod">
          <ac:chgData name="Rosie McKaig" userId="b9fc3af4-e589-4878-9937-acc047c06d85" providerId="ADAL" clId="{48894EBC-464A-294A-88E6-A223F16372D9}" dt="2021-03-26T11:29:47.678" v="154" actId="1076"/>
          <ac:spMkLst>
            <pc:docMk/>
            <pc:sldMk cId="3673663539" sldId="6221"/>
            <ac:spMk id="45" creationId="{A77AED59-80A6-40C2-ADAC-EC446120FA6D}"/>
          </ac:spMkLst>
        </pc:spChg>
        <pc:spChg chg="mod">
          <ac:chgData name="Rosie McKaig" userId="b9fc3af4-e589-4878-9937-acc047c06d85" providerId="ADAL" clId="{48894EBC-464A-294A-88E6-A223F16372D9}" dt="2021-03-26T11:30:16.996" v="159" actId="1076"/>
          <ac:spMkLst>
            <pc:docMk/>
            <pc:sldMk cId="3673663539" sldId="6221"/>
            <ac:spMk id="48" creationId="{11492AE8-B782-F14C-BF04-0FBD35E40AB2}"/>
          </ac:spMkLst>
        </pc:spChg>
        <pc:spChg chg="del">
          <ac:chgData name="Rosie McKaig" userId="b9fc3af4-e589-4878-9937-acc047c06d85" providerId="ADAL" clId="{48894EBC-464A-294A-88E6-A223F16372D9}" dt="2021-03-26T11:25:17.738" v="134" actId="478"/>
          <ac:spMkLst>
            <pc:docMk/>
            <pc:sldMk cId="3673663539" sldId="6221"/>
            <ac:spMk id="57" creationId="{CBA5CB23-303D-484C-B513-DCC852CE8521}"/>
          </ac:spMkLst>
        </pc:spChg>
        <pc:spChg chg="mod">
          <ac:chgData name="Rosie McKaig" userId="b9fc3af4-e589-4878-9937-acc047c06d85" providerId="ADAL" clId="{48894EBC-464A-294A-88E6-A223F16372D9}" dt="2021-03-26T11:31:44.506" v="164" actId="1038"/>
          <ac:spMkLst>
            <pc:docMk/>
            <pc:sldMk cId="3673663539" sldId="6221"/>
            <ac:spMk id="59" creationId="{9745B089-049C-EE42-AD6D-A1D815042918}"/>
          </ac:spMkLst>
        </pc:spChg>
        <pc:picChg chg="mod">
          <ac:chgData name="Rosie McKaig" userId="b9fc3af4-e589-4878-9937-acc047c06d85" providerId="ADAL" clId="{48894EBC-464A-294A-88E6-A223F16372D9}" dt="2021-03-26T11:30:31.846" v="161" actId="1076"/>
          <ac:picMkLst>
            <pc:docMk/>
            <pc:sldMk cId="3673663539" sldId="6221"/>
            <ac:picMk id="6" creationId="{90587CB2-F3C0-0345-8C86-7490BA78CF06}"/>
          </ac:picMkLst>
        </pc:picChg>
      </pc:sldChg>
    </pc:docChg>
  </pc:docChgLst>
  <pc:docChgLst>
    <pc:chgData name="Rosie McKaig" userId="b9fc3af4-e589-4878-9937-acc047c06d85" providerId="ADAL" clId="{0C356186-F7A5-9C48-9796-B3E1FC863698}"/>
    <pc:docChg chg="delSld">
      <pc:chgData name="Rosie McKaig" userId="b9fc3af4-e589-4878-9937-acc047c06d85" providerId="ADAL" clId="{0C356186-F7A5-9C48-9796-B3E1FC863698}" dt="2021-03-26T13:35:32.688" v="0" actId="2696"/>
      <pc:docMkLst>
        <pc:docMk/>
      </pc:docMkLst>
      <pc:sldChg chg="del">
        <pc:chgData name="Rosie McKaig" userId="b9fc3af4-e589-4878-9937-acc047c06d85" providerId="ADAL" clId="{0C356186-F7A5-9C48-9796-B3E1FC863698}" dt="2021-03-26T13:35:32.688" v="0" actId="2696"/>
        <pc:sldMkLst>
          <pc:docMk/>
          <pc:sldMk cId="2553671930" sldId="62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75CA4E8-3EB4-4D64-AFF7-21F4024DBC63}" type="datetimeFigureOut">
              <a:rPr lang="en-GB" smtClean="0"/>
              <a:pPr/>
              <a:t>26/03/2021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17AD3BE-93E2-4ACF-9D80-A9F0DB8820A1}" type="slidenum">
              <a:rPr lang="en-GB" smtClean="0"/>
              <a:pPr/>
              <a:t>‹#›</a:t>
            </a:fld>
            <a:endParaRPr lang="en-GB" dirty="0"/>
          </a:p>
        </p:txBody>
      </p:sp>
    </p:spTree>
    <p:extLst>
      <p:ext uri="{BB962C8B-B14F-4D97-AF65-F5344CB8AC3E}">
        <p14:creationId xmlns:p14="http://schemas.microsoft.com/office/powerpoint/2010/main" val="292675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1</a:t>
            </a:fld>
            <a:endParaRPr lang="en-GB"/>
          </a:p>
        </p:txBody>
      </p:sp>
    </p:spTree>
    <p:extLst>
      <p:ext uri="{BB962C8B-B14F-4D97-AF65-F5344CB8AC3E}">
        <p14:creationId xmlns:p14="http://schemas.microsoft.com/office/powerpoint/2010/main" val="280711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10</a:t>
            </a:fld>
            <a:endParaRPr lang="en-GB"/>
          </a:p>
        </p:txBody>
      </p:sp>
    </p:spTree>
    <p:extLst>
      <p:ext uri="{BB962C8B-B14F-4D97-AF65-F5344CB8AC3E}">
        <p14:creationId xmlns:p14="http://schemas.microsoft.com/office/powerpoint/2010/main" val="309682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11</a:t>
            </a:fld>
            <a:endParaRPr lang="en-GB"/>
          </a:p>
        </p:txBody>
      </p:sp>
    </p:spTree>
    <p:extLst>
      <p:ext uri="{BB962C8B-B14F-4D97-AF65-F5344CB8AC3E}">
        <p14:creationId xmlns:p14="http://schemas.microsoft.com/office/powerpoint/2010/main" val="239235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shows why it’s time for our industry to rise up against food waste.</a:t>
            </a:r>
          </a:p>
          <a:p>
            <a:r>
              <a:rPr lang="en-GB" dirty="0"/>
              <a:t>WRAP has created a campaign called Guardians of Grub to</a:t>
            </a:r>
          </a:p>
          <a:p>
            <a:r>
              <a:rPr lang="en-GB" dirty="0"/>
              <a:t>encourage the entire Hospitality and Food Service industry</a:t>
            </a:r>
          </a:p>
          <a:p>
            <a:r>
              <a:rPr lang="en-GB" dirty="0"/>
              <a:t>to come together to eradicate food waste once and for all.</a:t>
            </a:r>
          </a:p>
          <a:p>
            <a:r>
              <a:rPr lang="en-GB" dirty="0"/>
              <a:t>The campaign aims to spur businesses into action and</a:t>
            </a:r>
          </a:p>
          <a:p>
            <a:r>
              <a:rPr lang="en-GB" dirty="0"/>
              <a:t>reduce annual food waste throughout our industry.</a:t>
            </a:r>
          </a:p>
          <a:p>
            <a:r>
              <a:rPr lang="en-GB" dirty="0"/>
              <a:t>Success lies in our hands.</a:t>
            </a:r>
          </a:p>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12</a:t>
            </a:fld>
            <a:endParaRPr lang="en-GB"/>
          </a:p>
        </p:txBody>
      </p:sp>
    </p:spTree>
    <p:extLst>
      <p:ext uri="{BB962C8B-B14F-4D97-AF65-F5344CB8AC3E}">
        <p14:creationId xmlns:p14="http://schemas.microsoft.com/office/powerpoint/2010/main" val="411631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13</a:t>
            </a:fld>
            <a:endParaRPr lang="en-GB"/>
          </a:p>
        </p:txBody>
      </p:sp>
    </p:spTree>
    <p:extLst>
      <p:ext uri="{BB962C8B-B14F-4D97-AF65-F5344CB8AC3E}">
        <p14:creationId xmlns:p14="http://schemas.microsoft.com/office/powerpoint/2010/main" val="352965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14</a:t>
            </a:fld>
            <a:endParaRPr lang="en-GB"/>
          </a:p>
        </p:txBody>
      </p:sp>
    </p:spTree>
    <p:extLst>
      <p:ext uri="{BB962C8B-B14F-4D97-AF65-F5344CB8AC3E}">
        <p14:creationId xmlns:p14="http://schemas.microsoft.com/office/powerpoint/2010/main" val="252443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7AD3BE-93E2-4ACF-9D80-A9F0DB8820A1}" type="slidenum">
              <a:rPr lang="en-GB" smtClean="0"/>
              <a:t>15</a:t>
            </a:fld>
            <a:endParaRPr lang="en-GB"/>
          </a:p>
        </p:txBody>
      </p:sp>
    </p:spTree>
    <p:extLst>
      <p:ext uri="{BB962C8B-B14F-4D97-AF65-F5344CB8AC3E}">
        <p14:creationId xmlns:p14="http://schemas.microsoft.com/office/powerpoint/2010/main" val="225172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7AD3BE-93E2-4ACF-9D80-A9F0DB8820A1}" type="slidenum">
              <a:rPr lang="en-GB" smtClean="0"/>
              <a:t>16</a:t>
            </a:fld>
            <a:endParaRPr lang="en-GB"/>
          </a:p>
        </p:txBody>
      </p:sp>
    </p:spTree>
    <p:extLst>
      <p:ext uri="{BB962C8B-B14F-4D97-AF65-F5344CB8AC3E}">
        <p14:creationId xmlns:p14="http://schemas.microsoft.com/office/powerpoint/2010/main" val="2944330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mn-cs"/>
              </a:rPr>
              <a:t>The </a:t>
            </a:r>
            <a:r>
              <a:rPr lang="en-GB" sz="1200" b="0" i="0" u="sng" kern="1200" dirty="0">
                <a:solidFill>
                  <a:schemeClr val="tx1"/>
                </a:solidFill>
                <a:effectLst/>
                <a:latin typeface="Arial" panose="020B0604020202020204" pitchFamily="34" charset="0"/>
                <a:ea typeface="+mn-ea"/>
                <a:cs typeface="+mn-cs"/>
              </a:rPr>
              <a:t>Cost Savings Skills Course </a:t>
            </a:r>
            <a:r>
              <a:rPr lang="en-GB" sz="1200" b="0" i="0" kern="1200" dirty="0">
                <a:solidFill>
                  <a:schemeClr val="tx1"/>
                </a:solidFill>
                <a:effectLst/>
                <a:latin typeface="Arial" panose="020B0604020202020204" pitchFamily="34" charset="0"/>
                <a:ea typeface="+mn-ea"/>
                <a:cs typeface="+mn-cs"/>
              </a:rPr>
              <a:t>which will your staff all the basic information they need in just fifteen minutes.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AD3BE-93E2-4ACF-9D80-A9F0DB8820A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5807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AD3BE-93E2-4ACF-9D80-A9F0DB8820A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08866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AD3BE-93E2-4ACF-9D80-A9F0DB8820A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2349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a:t>
            </a:fld>
            <a:endParaRPr lang="en-GB"/>
          </a:p>
        </p:txBody>
      </p:sp>
    </p:spTree>
    <p:extLst>
      <p:ext uri="{BB962C8B-B14F-4D97-AF65-F5344CB8AC3E}">
        <p14:creationId xmlns:p14="http://schemas.microsoft.com/office/powerpoint/2010/main" val="192593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mn-cs"/>
              </a:rPr>
              <a:t>This guide will give you the the tools you need to identify hotspots and could save your business money. </a:t>
            </a:r>
          </a:p>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20</a:t>
            </a:fld>
            <a:endParaRPr lang="en-GB"/>
          </a:p>
        </p:txBody>
      </p:sp>
    </p:spTree>
    <p:extLst>
      <p:ext uri="{BB962C8B-B14F-4D97-AF65-F5344CB8AC3E}">
        <p14:creationId xmlns:p14="http://schemas.microsoft.com/office/powerpoint/2010/main" val="147466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 bags can help people to see what’s being thrown away</a:t>
            </a:r>
          </a:p>
          <a:p>
            <a:r>
              <a:rPr lang="en-GB" dirty="0"/>
              <a:t>Four buckets/bins for collecting each waste type don’t need to be bought new</a:t>
            </a:r>
          </a:p>
          <a:p>
            <a:r>
              <a:rPr lang="en-GB" dirty="0"/>
              <a:t>Label the four buckets as follows:</a:t>
            </a:r>
          </a:p>
          <a:p>
            <a:r>
              <a:rPr lang="en-GB" sz="1200" b="1" i="0" kern="1200" dirty="0">
                <a:solidFill>
                  <a:schemeClr val="tx1"/>
                </a:solidFill>
                <a:effectLst/>
                <a:latin typeface="Arial" panose="020B0604020202020204" pitchFamily="34" charset="0"/>
                <a:ea typeface="+mn-ea"/>
                <a:cs typeface="+mn-cs"/>
              </a:rPr>
              <a:t>PREPARATION</a:t>
            </a:r>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Food that is thrown away during preparation, such as offcuts.</a:t>
            </a:r>
          </a:p>
          <a:p>
            <a:r>
              <a:rPr lang="en-GB" sz="1200" b="1" i="0" kern="1200" dirty="0">
                <a:solidFill>
                  <a:schemeClr val="tx1"/>
                </a:solidFill>
                <a:effectLst/>
                <a:latin typeface="Arial" panose="020B0604020202020204" pitchFamily="34" charset="0"/>
                <a:ea typeface="+mn-ea"/>
                <a:cs typeface="+mn-cs"/>
              </a:rPr>
              <a:t>SPOILAGE</a:t>
            </a:r>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Food that’s damaged or out of date, such as vegetable spoilage</a:t>
            </a:r>
            <a:r>
              <a:rPr lang="en-GB" sz="1200" b="1" i="0" kern="1200" dirty="0">
                <a:solidFill>
                  <a:schemeClr val="tx1"/>
                </a:solidFill>
                <a:effectLst/>
                <a:latin typeface="Arial" panose="020B0604020202020204" pitchFamily="34" charset="0"/>
                <a:ea typeface="+mn-ea"/>
                <a:cs typeface="+mn-cs"/>
              </a:rPr>
              <a:t>. </a:t>
            </a:r>
            <a:endParaRPr lang="en-GB" sz="1200" b="0" i="0" kern="1200" dirty="0">
              <a:solidFill>
                <a:schemeClr val="tx1"/>
              </a:solidFill>
              <a:effectLst/>
              <a:latin typeface="Arial" panose="020B0604020202020204" pitchFamily="34" charset="0"/>
              <a:ea typeface="+mn-ea"/>
              <a:cs typeface="+mn-cs"/>
            </a:endParaRPr>
          </a:p>
          <a:p>
            <a:r>
              <a:rPr lang="en-GB" sz="1200" b="1" i="0" kern="1200" dirty="0">
                <a:solidFill>
                  <a:schemeClr val="tx1"/>
                </a:solidFill>
                <a:effectLst/>
                <a:latin typeface="Arial" panose="020B0604020202020204" pitchFamily="34" charset="0"/>
                <a:ea typeface="+mn-ea"/>
                <a:cs typeface="+mn-cs"/>
              </a:rPr>
              <a:t>PLATE WASTE</a:t>
            </a:r>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Food that is left on plates such as chips and garnishes. </a:t>
            </a:r>
          </a:p>
          <a:p>
            <a:r>
              <a:rPr lang="en-GB" sz="1200" b="1" i="0" kern="1200" dirty="0">
                <a:solidFill>
                  <a:schemeClr val="tx1"/>
                </a:solidFill>
                <a:effectLst/>
                <a:latin typeface="Arial" panose="020B0604020202020204" pitchFamily="34" charset="0"/>
                <a:ea typeface="+mn-ea"/>
                <a:cs typeface="+mn-cs"/>
              </a:rPr>
              <a:t>OTHER</a:t>
            </a:r>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Other types of food thrown away, such as food that is ready to serve but not eaten, e.g. over production, buffet</a:t>
            </a:r>
            <a:r>
              <a:rPr lang="en-GB" sz="1200" b="1" i="0" kern="1200" dirty="0">
                <a:solidFill>
                  <a:schemeClr val="tx1"/>
                </a:solidFill>
                <a:effectLst/>
                <a:latin typeface="Arial" panose="020B0604020202020204" pitchFamily="34" charset="0"/>
                <a:ea typeface="+mn-ea"/>
                <a:cs typeface="+mn-cs"/>
              </a:rPr>
              <a:t>.</a:t>
            </a:r>
            <a:endParaRPr lang="en-GB" dirty="0"/>
          </a:p>
          <a:p>
            <a:r>
              <a:rPr lang="en-GB" dirty="0"/>
              <a:t>Luggage scales or bathroom scales can be used to weight the buckets/bags.</a:t>
            </a:r>
          </a:p>
          <a:p>
            <a:endParaRPr lang="en-GB" dirty="0"/>
          </a:p>
        </p:txBody>
      </p:sp>
      <p:sp>
        <p:nvSpPr>
          <p:cNvPr id="4" name="Slide Number Placeholder 3"/>
          <p:cNvSpPr>
            <a:spLocks noGrp="1"/>
          </p:cNvSpPr>
          <p:nvPr>
            <p:ph type="sldNum" sz="quarter" idx="5"/>
          </p:nvPr>
        </p:nvSpPr>
        <p:spPr/>
        <p:txBody>
          <a:bodyPr/>
          <a:lstStyle/>
          <a:p>
            <a:fld id="{25103084-3A3F-4D3D-B274-9614E185C783}" type="slidenum">
              <a:rPr lang="en-GB" smtClean="0"/>
              <a:t>21</a:t>
            </a:fld>
            <a:endParaRPr lang="en-GB"/>
          </a:p>
        </p:txBody>
      </p:sp>
    </p:spTree>
    <p:extLst>
      <p:ext uri="{BB962C8B-B14F-4D97-AF65-F5344CB8AC3E}">
        <p14:creationId xmlns:p14="http://schemas.microsoft.com/office/powerpoint/2010/main" val="3240923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these posters and tracking sheets all freely available from guardiansofgrub.com you can even add your logo</a:t>
            </a:r>
          </a:p>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22</a:t>
            </a:fld>
            <a:endParaRPr lang="en-GB"/>
          </a:p>
        </p:txBody>
      </p:sp>
    </p:spTree>
    <p:extLst>
      <p:ext uri="{BB962C8B-B14F-4D97-AF65-F5344CB8AC3E}">
        <p14:creationId xmlns:p14="http://schemas.microsoft.com/office/powerpoint/2010/main" val="1421902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lnSpc>
                <a:spcPct val="110000"/>
              </a:lnSpc>
              <a:spcAft>
                <a:spcPts val="806"/>
              </a:spcAft>
            </a:pPr>
            <a:r>
              <a:rPr lang="en-US" dirty="0"/>
              <a:t>Add in the data from your Tracking Sheet to the 4 week calculator or Wise Up On Waste tool www.wiseuponwaste.com to help visualize the hotspots and savings with your team</a:t>
            </a:r>
          </a:p>
        </p:txBody>
      </p:sp>
      <p:sp>
        <p:nvSpPr>
          <p:cNvPr id="4" name="Slide Number Placeholder 3"/>
          <p:cNvSpPr>
            <a:spLocks noGrp="1"/>
          </p:cNvSpPr>
          <p:nvPr>
            <p:ph type="sldNum" sz="quarter" idx="10"/>
          </p:nvPr>
        </p:nvSpPr>
        <p:spPr/>
        <p:txBody>
          <a:bodyPr/>
          <a:lstStyle/>
          <a:p>
            <a:fld id="{C586B147-B063-4D37-9F90-1749D16056C4}"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329622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25</a:t>
            </a:fld>
            <a:endParaRPr lang="en-GB"/>
          </a:p>
        </p:txBody>
      </p:sp>
    </p:spTree>
    <p:extLst>
      <p:ext uri="{BB962C8B-B14F-4D97-AF65-F5344CB8AC3E}">
        <p14:creationId xmlns:p14="http://schemas.microsoft.com/office/powerpoint/2010/main" val="29988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26</a:t>
            </a:fld>
            <a:endParaRPr lang="en-GB"/>
          </a:p>
        </p:txBody>
      </p:sp>
    </p:spTree>
    <p:extLst>
      <p:ext uri="{BB962C8B-B14F-4D97-AF65-F5344CB8AC3E}">
        <p14:creationId xmlns:p14="http://schemas.microsoft.com/office/powerpoint/2010/main" val="2148366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a:r>
            <a:r>
              <a:rPr lang="en-US" dirty="0" err="1"/>
              <a:t>tonnes</a:t>
            </a:r>
            <a:r>
              <a:rPr lang="en-US" dirty="0"/>
              <a:t> of case studies on the Guardians of Grub website to help with food saving ideas and inspiration </a:t>
            </a:r>
          </a:p>
        </p:txBody>
      </p:sp>
      <p:sp>
        <p:nvSpPr>
          <p:cNvPr id="4" name="Slide Number Placeholder 3"/>
          <p:cNvSpPr>
            <a:spLocks noGrp="1"/>
          </p:cNvSpPr>
          <p:nvPr>
            <p:ph type="sldNum" sz="quarter" idx="5"/>
          </p:nvPr>
        </p:nvSpPr>
        <p:spPr/>
        <p:txBody>
          <a:bodyPr/>
          <a:lstStyle/>
          <a:p>
            <a:fld id="{B17AD3BE-93E2-4ACF-9D80-A9F0DB8820A1}" type="slidenum">
              <a:rPr lang="en-GB" smtClean="0"/>
              <a:t>27</a:t>
            </a:fld>
            <a:endParaRPr lang="en-GB"/>
          </a:p>
        </p:txBody>
      </p:sp>
    </p:spTree>
    <p:extLst>
      <p:ext uri="{BB962C8B-B14F-4D97-AF65-F5344CB8AC3E}">
        <p14:creationId xmlns:p14="http://schemas.microsoft.com/office/powerpoint/2010/main" val="4212329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28</a:t>
            </a:fld>
            <a:endParaRPr lang="en-GB"/>
          </a:p>
        </p:txBody>
      </p:sp>
    </p:spTree>
    <p:extLst>
      <p:ext uri="{BB962C8B-B14F-4D97-AF65-F5344CB8AC3E}">
        <p14:creationId xmlns:p14="http://schemas.microsoft.com/office/powerpoint/2010/main" val="1834892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29</a:t>
            </a:fld>
            <a:endParaRPr lang="en-GB"/>
          </a:p>
        </p:txBody>
      </p:sp>
    </p:spTree>
    <p:extLst>
      <p:ext uri="{BB962C8B-B14F-4D97-AF65-F5344CB8AC3E}">
        <p14:creationId xmlns:p14="http://schemas.microsoft.com/office/powerpoint/2010/main" val="1830401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30</a:t>
            </a:fld>
            <a:endParaRPr lang="en-GB"/>
          </a:p>
        </p:txBody>
      </p:sp>
    </p:spTree>
    <p:extLst>
      <p:ext uri="{BB962C8B-B14F-4D97-AF65-F5344CB8AC3E}">
        <p14:creationId xmlns:p14="http://schemas.microsoft.com/office/powerpoint/2010/main" val="67363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aseline="0" dirty="0"/>
              <a:t>Seeing good food go in the bin doesn’t just make sense.  </a:t>
            </a:r>
            <a:r>
              <a:rPr lang="en-US" sz="4400" baseline="0" dirty="0">
                <a:highlight>
                  <a:srgbClr val="FFFF00"/>
                </a:highlight>
              </a:rPr>
              <a:t>It wastes time and energy taken up ordering, putting away, prepping and serving food that ends up being wasted. </a:t>
            </a:r>
          </a:p>
          <a:p>
            <a:endParaRPr lang="en-US" sz="4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aseline="0" dirty="0"/>
              <a:t>This presentation will explain </a:t>
            </a:r>
            <a:r>
              <a:rPr lang="en-US" sz="4400" b="1" baseline="0" dirty="0"/>
              <a:t>why we should care </a:t>
            </a:r>
            <a:r>
              <a:rPr lang="en-US" sz="4400" baseline="0" dirty="0"/>
              <a:t>about food waste, </a:t>
            </a:r>
            <a:r>
              <a:rPr lang="en-US" sz="4400" b="1" baseline="0" dirty="0"/>
              <a:t>what we can do</a:t>
            </a:r>
            <a:r>
              <a:rPr lang="en-US" sz="4400" baseline="0" dirty="0"/>
              <a:t> to tackle it and the </a:t>
            </a:r>
            <a:r>
              <a:rPr lang="en-US" sz="4400" b="1" baseline="0" dirty="0"/>
              <a:t>resources </a:t>
            </a:r>
            <a:r>
              <a:rPr lang="en-US" sz="4400" b="0" baseline="0" dirty="0"/>
              <a:t>that </a:t>
            </a:r>
            <a:r>
              <a:rPr lang="en-US" sz="4400" baseline="0" dirty="0"/>
              <a:t>Guardians of Grub have to help.</a:t>
            </a:r>
          </a:p>
          <a:p>
            <a:endParaRPr lang="en-US" dirty="0"/>
          </a:p>
        </p:txBody>
      </p:sp>
      <p:sp>
        <p:nvSpPr>
          <p:cNvPr id="4" name="Slide Number Placeholder 3"/>
          <p:cNvSpPr>
            <a:spLocks noGrp="1"/>
          </p:cNvSpPr>
          <p:nvPr>
            <p:ph type="sldNum" sz="quarter" idx="5"/>
          </p:nvPr>
        </p:nvSpPr>
        <p:spPr/>
        <p:txBody>
          <a:bodyPr/>
          <a:lstStyle/>
          <a:p>
            <a:fld id="{B17AD3BE-93E2-4ACF-9D80-A9F0DB8820A1}" type="slidenum">
              <a:rPr lang="en-GB" smtClean="0"/>
              <a:t>3</a:t>
            </a:fld>
            <a:endParaRPr lang="en-GB"/>
          </a:p>
        </p:txBody>
      </p:sp>
    </p:spTree>
    <p:extLst>
      <p:ext uri="{BB962C8B-B14F-4D97-AF65-F5344CB8AC3E}">
        <p14:creationId xmlns:p14="http://schemas.microsoft.com/office/powerpoint/2010/main" val="1612501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31</a:t>
            </a:fld>
            <a:endParaRPr lang="en-GB"/>
          </a:p>
        </p:txBody>
      </p:sp>
    </p:spTree>
    <p:extLst>
      <p:ext uri="{BB962C8B-B14F-4D97-AF65-F5344CB8AC3E}">
        <p14:creationId xmlns:p14="http://schemas.microsoft.com/office/powerpoint/2010/main" val="403211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4</a:t>
            </a:fld>
            <a:endParaRPr lang="en-GB"/>
          </a:p>
        </p:txBody>
      </p:sp>
    </p:spTree>
    <p:extLst>
      <p:ext uri="{BB962C8B-B14F-4D97-AF65-F5344CB8AC3E}">
        <p14:creationId xmlns:p14="http://schemas.microsoft.com/office/powerpoint/2010/main" val="256877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We know that across the globe, food waste is a problem</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One third of all food is wasted.  </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We throw away food whilst 1 in 9 people go hungry.  </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We throw away food which contributes to climate change.  </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We throw away food that wastes money on the bottom line.  </a:t>
            </a:r>
          </a:p>
          <a:p>
            <a:pPr marL="285724" marR="0" lvl="0" indent="-2857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Food waste impacts on people, the planet and profit, and we are here today to take action to change this.</a:t>
            </a:r>
          </a:p>
          <a:p>
            <a:pPr marL="285724" indent="-285724">
              <a:buFont typeface="Arial" panose="020B0604020202020204" pitchFamily="34" charset="0"/>
              <a:buChar char="•"/>
            </a:pPr>
            <a:endParaRPr lang="en-GB" sz="2300" dirty="0"/>
          </a:p>
        </p:txBody>
      </p:sp>
      <p:sp>
        <p:nvSpPr>
          <p:cNvPr id="4" name="Slide Number Placeholder 3"/>
          <p:cNvSpPr>
            <a:spLocks noGrp="1"/>
          </p:cNvSpPr>
          <p:nvPr>
            <p:ph type="sldNum" sz="quarter" idx="10"/>
          </p:nvPr>
        </p:nvSpPr>
        <p:spPr/>
        <p:txBody>
          <a:bodyPr/>
          <a:lstStyle/>
          <a:p>
            <a:fld id="{AC0C9E69-655B-47A4-9B6C-801154A8DA8B}" type="slidenum">
              <a:rPr lang="en-GB" smtClean="0"/>
              <a:t>5</a:t>
            </a:fld>
            <a:endParaRPr lang="en-GB"/>
          </a:p>
        </p:txBody>
      </p:sp>
    </p:spTree>
    <p:extLst>
      <p:ext uri="{BB962C8B-B14F-4D97-AF65-F5344CB8AC3E}">
        <p14:creationId xmlns:p14="http://schemas.microsoft.com/office/powerpoint/2010/main" val="313330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t>WRAP research highlights that around 18% of food that is purchased in the sector is thrown away.  </a:t>
            </a:r>
          </a:p>
          <a:p>
            <a:endParaRPr lang="en-GB" sz="1800" dirty="0"/>
          </a:p>
          <a:p>
            <a:r>
              <a:rPr lang="en-GB" sz="1800" dirty="0"/>
              <a:t>13.2% of the food purchased in our sector is avoidable. That means IT COULD HAVE BEEN  EATEN.    </a:t>
            </a:r>
          </a:p>
          <a:p>
            <a:endParaRPr lang="en-GB" sz="1800" dirty="0"/>
          </a:p>
          <a:p>
            <a:r>
              <a:rPr lang="en-GB" sz="1800" dirty="0"/>
              <a:t>That means there is a huge opportunity to reduce the amount of food thrown away but also to make better use our planet’s precious resources. </a:t>
            </a:r>
          </a:p>
          <a:p>
            <a:endParaRPr lang="en-GB" dirty="0"/>
          </a:p>
        </p:txBody>
      </p:sp>
      <p:sp>
        <p:nvSpPr>
          <p:cNvPr id="4" name="Slide Number Placeholder 3"/>
          <p:cNvSpPr>
            <a:spLocks noGrp="1"/>
          </p:cNvSpPr>
          <p:nvPr>
            <p:ph type="sldNum" sz="quarter" idx="10"/>
          </p:nvPr>
        </p:nvSpPr>
        <p:spPr/>
        <p:txBody>
          <a:bodyPr/>
          <a:lstStyle/>
          <a:p>
            <a:fld id="{AC0C9E69-655B-47A4-9B6C-801154A8DA8B}" type="slidenum">
              <a:rPr lang="en-GB" smtClean="0"/>
              <a:t>6</a:t>
            </a:fld>
            <a:endParaRPr lang="en-GB"/>
          </a:p>
        </p:txBody>
      </p:sp>
    </p:spTree>
    <p:extLst>
      <p:ext uri="{BB962C8B-B14F-4D97-AF65-F5344CB8AC3E}">
        <p14:creationId xmlns:p14="http://schemas.microsoft.com/office/powerpoint/2010/main" val="257616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7</a:t>
            </a:fld>
            <a:endParaRPr lang="en-GB"/>
          </a:p>
        </p:txBody>
      </p:sp>
    </p:spTree>
    <p:extLst>
      <p:ext uri="{BB962C8B-B14F-4D97-AF65-F5344CB8AC3E}">
        <p14:creationId xmlns:p14="http://schemas.microsoft.com/office/powerpoint/2010/main" val="347784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1450" indent="-171450" eaLnBrk="1" hangingPunct="1">
              <a:defRPr/>
            </a:pPr>
            <a:endParaRPr lang="en-GB" dirty="0"/>
          </a:p>
        </p:txBody>
      </p:sp>
      <p:sp>
        <p:nvSpPr>
          <p:cNvPr id="4" name="Slide Number Placeholder 3"/>
          <p:cNvSpPr>
            <a:spLocks noGrp="1"/>
          </p:cNvSpPr>
          <p:nvPr>
            <p:ph type="sldNum" sz="quarter" idx="5"/>
          </p:nvPr>
        </p:nvSpPr>
        <p:spPr/>
        <p:txBody>
          <a:bodyPr/>
          <a:lstStyle/>
          <a:p>
            <a:pPr marL="0" marR="0" lvl="0" indent="0" algn="r" defTabSz="448394" rtl="0" eaLnBrk="1" fontAlgn="auto" latinLnBrk="0" hangingPunct="1">
              <a:lnSpc>
                <a:spcPct val="100000"/>
              </a:lnSpc>
              <a:spcBef>
                <a:spcPts val="0"/>
              </a:spcBef>
              <a:spcAft>
                <a:spcPts val="0"/>
              </a:spcAft>
              <a:buClrTx/>
              <a:buSzTx/>
              <a:buFontTx/>
              <a:buNone/>
              <a:tabLst/>
              <a:defRPr/>
            </a:pPr>
            <a:fld id="{6D171116-D7F6-4122-97F2-10FD3CA6ECAC}"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448394" rtl="0" eaLnBrk="1" fontAlgn="auto" latinLnBrk="0" hangingPunct="1">
                <a:lnSpc>
                  <a:spcPct val="100000"/>
                </a:lnSpc>
                <a:spcBef>
                  <a:spcPts val="0"/>
                </a:spcBef>
                <a:spcAft>
                  <a:spcPts val="0"/>
                </a:spcAft>
                <a:buClrTx/>
                <a:buSzTx/>
                <a:buFontTx/>
                <a:buNone/>
                <a:tabLst/>
                <a:defRPr/>
              </a:pPr>
              <a:t>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979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AD3BE-93E2-4ACF-9D80-A9F0DB8820A1}" type="slidenum">
              <a:rPr lang="en-GB" smtClean="0"/>
              <a:t>9</a:t>
            </a:fld>
            <a:endParaRPr lang="en-GB"/>
          </a:p>
        </p:txBody>
      </p:sp>
    </p:spTree>
    <p:extLst>
      <p:ext uri="{BB962C8B-B14F-4D97-AF65-F5344CB8AC3E}">
        <p14:creationId xmlns:p14="http://schemas.microsoft.com/office/powerpoint/2010/main" val="362939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F4EA-AB8F-4F8D-BBB5-28D2018A3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38956C-6011-4A9A-A7A8-81D18A453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B54371-B444-4FF1-BD57-80E92C98EB2C}"/>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5" name="Footer Placeholder 4">
            <a:extLst>
              <a:ext uri="{FF2B5EF4-FFF2-40B4-BE49-F238E27FC236}">
                <a16:creationId xmlns:a16="http://schemas.microsoft.com/office/drawing/2014/main" id="{A7487D43-0664-4A7E-88C6-97BD1C175B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E0936-0111-42EC-8E7F-7E717E9AEC1C}"/>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163663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8931-B650-49A0-A01E-E678F7AF6A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B98428-306A-4E07-9DA7-916E5E449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2A5E46-287E-4508-BAD5-D243CCD4A3F0}"/>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5" name="Footer Placeholder 4">
            <a:extLst>
              <a:ext uri="{FF2B5EF4-FFF2-40B4-BE49-F238E27FC236}">
                <a16:creationId xmlns:a16="http://schemas.microsoft.com/office/drawing/2014/main" id="{7DBCEE3C-E678-4839-A82C-45C2FC062B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8AC8F-3299-4E30-B846-8D83AD491BF3}"/>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152798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5433ED-FDCC-4D6B-A345-CE8DDEF0A3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15C472-FB2D-477A-AFEA-4467DA186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8DF2F-9F17-4122-B4B0-BD83A1D2DF4C}"/>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5" name="Footer Placeholder 4">
            <a:extLst>
              <a:ext uri="{FF2B5EF4-FFF2-40B4-BE49-F238E27FC236}">
                <a16:creationId xmlns:a16="http://schemas.microsoft.com/office/drawing/2014/main" id="{F631D2B3-C470-4E67-8F1F-5542D56FE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EAB34-B6E1-47A7-964C-9A2A312422D5}"/>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30999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205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65251" y="1768477"/>
            <a:ext cx="9463616" cy="4044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4"/>
          <p:cNvSpPr>
            <a:spLocks noGrp="1"/>
          </p:cNvSpPr>
          <p:nvPr>
            <p:ph sz="quarter" idx="11" hasCustomPrompt="1"/>
          </p:nvPr>
        </p:nvSpPr>
        <p:spPr>
          <a:xfrm>
            <a:off x="4037317" y="6284149"/>
            <a:ext cx="6799415" cy="291631"/>
          </a:xfrm>
        </p:spPr>
        <p:txBody>
          <a:bodyPr/>
          <a:lstStyle>
            <a:lvl1pPr marL="0" indent="0" algn="r">
              <a:buNone/>
              <a:defRPr sz="1000" i="1"/>
            </a:lvl1pPr>
          </a:lstStyle>
          <a:p>
            <a:r>
              <a:rPr lang="en-US" dirty="0"/>
              <a:t>Add title footer here</a:t>
            </a:r>
          </a:p>
        </p:txBody>
      </p:sp>
    </p:spTree>
    <p:extLst>
      <p:ext uri="{BB962C8B-B14F-4D97-AF65-F5344CB8AC3E}">
        <p14:creationId xmlns:p14="http://schemas.microsoft.com/office/powerpoint/2010/main" val="1905728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538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6151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lvl1pPr>
              <a:defRPr>
                <a:solidFill>
                  <a:srgbClr val="3F3F3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39229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365251" y="1768477"/>
            <a:ext cx="9463616" cy="404439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4"/>
          <p:cNvSpPr>
            <a:spLocks noGrp="1"/>
          </p:cNvSpPr>
          <p:nvPr>
            <p:ph sz="quarter" idx="11" hasCustomPrompt="1"/>
          </p:nvPr>
        </p:nvSpPr>
        <p:spPr>
          <a:xfrm>
            <a:off x="4037317" y="6284149"/>
            <a:ext cx="6799415" cy="291631"/>
          </a:xfrm>
          <a:prstGeom prst="rect">
            <a:avLst/>
          </a:prstGeom>
        </p:spPr>
        <p:txBody>
          <a:bodyPr/>
          <a:lstStyle>
            <a:lvl1pPr marL="0" indent="0" algn="r">
              <a:buNone/>
              <a:defRPr sz="1000" i="1"/>
            </a:lvl1pPr>
          </a:lstStyle>
          <a:p>
            <a:r>
              <a:rPr lang="en-US" dirty="0"/>
              <a:t>Add title footer here</a:t>
            </a:r>
          </a:p>
        </p:txBody>
      </p:sp>
    </p:spTree>
    <p:extLst>
      <p:ext uri="{BB962C8B-B14F-4D97-AF65-F5344CB8AC3E}">
        <p14:creationId xmlns:p14="http://schemas.microsoft.com/office/powerpoint/2010/main" val="3745794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679512" y="980728"/>
            <a:ext cx="9299729" cy="720080"/>
          </a:xfrm>
          <a:prstGeom prst="rect">
            <a:avLst/>
          </a:prstGeom>
        </p:spPr>
        <p:txBody>
          <a:bodyPr vert="horz" lIns="91440" tIns="45720" rIns="91440" bIns="45720" rtlCol="0" anchor="ctr">
            <a:normAutofit/>
          </a:bodyPr>
          <a:lstStyle/>
          <a:p>
            <a:r>
              <a:rPr lang="en-US" dirty="0"/>
              <a:t>Slide title to be added here</a:t>
            </a:r>
            <a:endParaRPr lang="en-GB" dirty="0"/>
          </a:p>
        </p:txBody>
      </p:sp>
      <p:sp>
        <p:nvSpPr>
          <p:cNvPr id="4" name="Text Placeholder 2"/>
          <p:cNvSpPr>
            <a:spLocks noGrp="1"/>
          </p:cNvSpPr>
          <p:nvPr>
            <p:ph idx="1" hasCustomPrompt="1"/>
          </p:nvPr>
        </p:nvSpPr>
        <p:spPr>
          <a:xfrm>
            <a:off x="1679509" y="1844824"/>
            <a:ext cx="9312443" cy="3816424"/>
          </a:xfrm>
          <a:prstGeom prst="rect">
            <a:avLst/>
          </a:prstGeom>
        </p:spPr>
        <p:txBody>
          <a:bodyPr vert="horz" lIns="91440" tIns="45720" rIns="91440" bIns="45720" rtlCol="0">
            <a:normAutofit/>
          </a:bodyPr>
          <a:lstStyle>
            <a:lvl1pPr marL="16933" marR="16933" indent="-285744">
              <a:lnSpc>
                <a:spcPct val="109000"/>
              </a:lnSpc>
              <a:buFont typeface="Arial" panose="020B0604020202020204" pitchFamily="34" charset="0"/>
              <a:buChar char="•"/>
              <a:defRPr sz="1600"/>
            </a:lvl1pPr>
          </a:lstStyle>
          <a:p>
            <a:pPr marL="12700" marR="12700">
              <a:lnSpc>
                <a:spcPct val="109000"/>
              </a:lnSpc>
            </a:pPr>
            <a:r>
              <a:rPr lang="en-GB" sz="1600" dirty="0">
                <a:latin typeface="Arial"/>
                <a:cs typeface="Arial"/>
              </a:rPr>
              <a:t>Body copy</a:t>
            </a:r>
            <a:endParaRPr lang="en-GB" sz="1300" dirty="0">
              <a:latin typeface="Arial"/>
              <a:cs typeface="Arial"/>
            </a:endParaRPr>
          </a:p>
        </p:txBody>
      </p:sp>
      <p:sp>
        <p:nvSpPr>
          <p:cNvPr id="5" name="Text Placeholder 7"/>
          <p:cNvSpPr>
            <a:spLocks noGrp="1"/>
          </p:cNvSpPr>
          <p:nvPr>
            <p:ph type="body" sz="quarter" idx="13" hasCustomPrompt="1"/>
          </p:nvPr>
        </p:nvSpPr>
        <p:spPr>
          <a:xfrm>
            <a:off x="623392" y="188642"/>
            <a:ext cx="5280587" cy="216023"/>
          </a:xfrm>
          <a:prstGeom prst="rect">
            <a:avLst/>
          </a:prstGeom>
        </p:spPr>
        <p:txBody>
          <a:bodyPr>
            <a:noAutofit/>
          </a:bodyPr>
          <a:lstStyle>
            <a:lvl1pPr marL="0" indent="0">
              <a:buNone/>
              <a:defRPr sz="1200">
                <a:solidFill>
                  <a:schemeClr val="accent2"/>
                </a:solidFill>
              </a:defRPr>
            </a:lvl1pPr>
            <a:lvl5pPr>
              <a:defRPr/>
            </a:lvl5pPr>
          </a:lstStyle>
          <a:p>
            <a:pPr lvl="0"/>
            <a:r>
              <a:rPr lang="en-US" dirty="0"/>
              <a:t>Presentation name</a:t>
            </a:r>
            <a:endParaRPr lang="en-GB" dirty="0"/>
          </a:p>
        </p:txBody>
      </p:sp>
      <p:sp>
        <p:nvSpPr>
          <p:cNvPr id="6" name="Text Placeholder 7"/>
          <p:cNvSpPr>
            <a:spLocks noGrp="1"/>
          </p:cNvSpPr>
          <p:nvPr>
            <p:ph type="body" sz="quarter" idx="14" hasCustomPrompt="1"/>
          </p:nvPr>
        </p:nvSpPr>
        <p:spPr>
          <a:xfrm>
            <a:off x="5999989" y="188640"/>
            <a:ext cx="5568619" cy="216024"/>
          </a:xfrm>
          <a:prstGeom prst="rect">
            <a:avLst/>
          </a:prstGeom>
        </p:spPr>
        <p:txBody>
          <a:bodyPr>
            <a:noAutofit/>
          </a:bodyPr>
          <a:lstStyle>
            <a:lvl1pPr marL="0" indent="0" algn="r">
              <a:buNone/>
              <a:defRPr sz="1200">
                <a:solidFill>
                  <a:schemeClr val="accent3"/>
                </a:solidFill>
              </a:defRPr>
            </a:lvl1pPr>
            <a:lvl5pPr>
              <a:defRPr/>
            </a:lvl5pPr>
          </a:lstStyle>
          <a:p>
            <a:pPr lvl="0"/>
            <a:r>
              <a:rPr lang="en-US" dirty="0"/>
              <a:t>Section name</a:t>
            </a:r>
            <a:endParaRPr lang="en-GB" dirty="0"/>
          </a:p>
        </p:txBody>
      </p:sp>
      <p:sp>
        <p:nvSpPr>
          <p:cNvPr id="15" name="Text Placeholder 14"/>
          <p:cNvSpPr>
            <a:spLocks noGrp="1"/>
          </p:cNvSpPr>
          <p:nvPr>
            <p:ph type="body" sz="quarter" idx="19" hasCustomPrompt="1"/>
          </p:nvPr>
        </p:nvSpPr>
        <p:spPr>
          <a:xfrm>
            <a:off x="10416480" y="5981267"/>
            <a:ext cx="1200765" cy="265112"/>
          </a:xfrm>
          <a:prstGeom prst="rect">
            <a:avLst/>
          </a:prstGeom>
        </p:spPr>
        <p:txBody>
          <a:bodyPr>
            <a:noAutofit/>
          </a:bodyPr>
          <a:lstStyle>
            <a:lvl1pPr marL="12700" indent="0" algn="r">
              <a:buNone/>
              <a:defRPr sz="1200" b="1"/>
            </a:lvl1pPr>
          </a:lstStyle>
          <a:p>
            <a:pPr lvl="0"/>
            <a:r>
              <a:rPr lang="en-GB" dirty="0"/>
              <a:t>01</a:t>
            </a:r>
          </a:p>
        </p:txBody>
      </p:sp>
    </p:spTree>
    <p:extLst>
      <p:ext uri="{BB962C8B-B14F-4D97-AF65-F5344CB8AC3E}">
        <p14:creationId xmlns:p14="http://schemas.microsoft.com/office/powerpoint/2010/main" val="11996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copy slide">
    <p:spTree>
      <p:nvGrpSpPr>
        <p:cNvPr id="1" name=""/>
        <p:cNvGrpSpPr/>
        <p:nvPr/>
      </p:nvGrpSpPr>
      <p:grpSpPr>
        <a:xfrm>
          <a:off x="0" y="0"/>
          <a:ext cx="0" cy="0"/>
          <a:chOff x="0" y="0"/>
          <a:chExt cx="0" cy="0"/>
        </a:xfrm>
      </p:grpSpPr>
      <p:sp>
        <p:nvSpPr>
          <p:cNvPr id="2" name="Title 1"/>
          <p:cNvSpPr>
            <a:spLocks noGrp="1"/>
          </p:cNvSpPr>
          <p:nvPr>
            <p:ph type="title"/>
          </p:nvPr>
        </p:nvSpPr>
        <p:spPr>
          <a:xfrm>
            <a:off x="1365251" y="292100"/>
            <a:ext cx="9463616" cy="59840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365251" y="1768477"/>
            <a:ext cx="9463616" cy="404439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4"/>
          <p:cNvSpPr>
            <a:spLocks noGrp="1"/>
          </p:cNvSpPr>
          <p:nvPr>
            <p:ph sz="quarter" idx="11" hasCustomPrompt="1"/>
          </p:nvPr>
        </p:nvSpPr>
        <p:spPr>
          <a:xfrm>
            <a:off x="4037317" y="6284149"/>
            <a:ext cx="6799415" cy="291631"/>
          </a:xfrm>
          <a:prstGeom prst="rect">
            <a:avLst/>
          </a:prstGeom>
        </p:spPr>
        <p:txBody>
          <a:bodyPr/>
          <a:lstStyle>
            <a:lvl1pPr marL="0" indent="0" algn="r">
              <a:buNone/>
              <a:defRPr sz="1000" i="1"/>
            </a:lvl1pPr>
          </a:lstStyle>
          <a:p>
            <a:r>
              <a:rPr lang="en-US" dirty="0"/>
              <a:t>Add title footer here</a:t>
            </a:r>
          </a:p>
        </p:txBody>
      </p:sp>
    </p:spTree>
    <p:extLst>
      <p:ext uri="{BB962C8B-B14F-4D97-AF65-F5344CB8AC3E}">
        <p14:creationId xmlns:p14="http://schemas.microsoft.com/office/powerpoint/2010/main" val="15272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2E8D-11A3-4139-885D-7F5F7D956B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0F0220-82B8-4F7C-8B31-5233F33EB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C9BF52-B087-4A62-95AF-C858D4FF20B4}"/>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5" name="Footer Placeholder 4">
            <a:extLst>
              <a:ext uri="{FF2B5EF4-FFF2-40B4-BE49-F238E27FC236}">
                <a16:creationId xmlns:a16="http://schemas.microsoft.com/office/drawing/2014/main" id="{27C7916A-CA4B-4821-829E-22FF643E0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0A838-D12C-4F50-863E-2925C33FA67F}"/>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2303390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a:t>Click to edit Master title style</a:t>
            </a:r>
            <a:endParaRPr lang="en-GB" dirty="0"/>
          </a:p>
        </p:txBody>
      </p:sp>
      <p:sp>
        <p:nvSpPr>
          <p:cNvPr id="6" name="Content Placeholder 4"/>
          <p:cNvSpPr>
            <a:spLocks noGrp="1"/>
          </p:cNvSpPr>
          <p:nvPr>
            <p:ph sz="quarter" idx="11" hasCustomPrompt="1"/>
          </p:nvPr>
        </p:nvSpPr>
        <p:spPr>
          <a:xfrm>
            <a:off x="4037317" y="6284149"/>
            <a:ext cx="6799415" cy="291631"/>
          </a:xfrm>
          <a:prstGeom prst="rect">
            <a:avLst/>
          </a:prstGeom>
        </p:spPr>
        <p:txBody>
          <a:bodyPr/>
          <a:lstStyle>
            <a:lvl1pPr marL="0" indent="0" algn="r">
              <a:buNone/>
              <a:defRPr sz="1000" i="1"/>
            </a:lvl1pPr>
          </a:lstStyle>
          <a:p>
            <a:r>
              <a:rPr lang="en-US" dirty="0"/>
              <a:t>Add title footer here</a:t>
            </a:r>
          </a:p>
        </p:txBody>
      </p:sp>
    </p:spTree>
    <p:extLst>
      <p:ext uri="{BB962C8B-B14F-4D97-AF65-F5344CB8AC3E}">
        <p14:creationId xmlns:p14="http://schemas.microsoft.com/office/powerpoint/2010/main" val="3665160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xfrm>
            <a:off x="6096001" y="838200"/>
            <a:ext cx="5418667" cy="228600"/>
          </a:xfrm>
          <a:prstGeom prst="rect">
            <a:avLst/>
          </a:prstGeom>
          <a:ln/>
        </p:spPr>
        <p:txBody>
          <a:bodyPr/>
          <a:lstStyle>
            <a:lvl1pPr>
              <a:defRPr b="0" i="0">
                <a:latin typeface="Arial" panose="020B0604020202020204" pitchFamily="34" charset="0"/>
              </a:defRPr>
            </a:lvl1pPr>
          </a:lstStyle>
          <a:p>
            <a:pPr>
              <a:defRPr/>
            </a:pPr>
            <a:endParaRPr lang="en-GB" dirty="0"/>
          </a:p>
        </p:txBody>
      </p:sp>
    </p:spTree>
    <p:extLst>
      <p:ext uri="{BB962C8B-B14F-4D97-AF65-F5344CB8AC3E}">
        <p14:creationId xmlns:p14="http://schemas.microsoft.com/office/powerpoint/2010/main" val="168539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fld id="{5BBBBA87-F8C7-4A61-AC96-18895535CCED}" type="datetimeFigureOut">
              <a:rPr lang="en-GB" smtClean="0"/>
              <a:pPr/>
              <a:t>26/03/2021</a:t>
            </a:fld>
            <a:endParaRPr lang="en-GB"/>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b="0" i="0">
                <a:latin typeface="Arial" panose="020B0604020202020204" pitchFamily="34" charset="0"/>
              </a:defRPr>
            </a:lvl1pPr>
          </a:lstStyle>
          <a:p>
            <a:fld id="{22100177-4002-4C7A-9DF0-FC895336B8AC}" type="slidenum">
              <a:rPr lang="en-GB" smtClean="0"/>
              <a:pPr/>
              <a:t>‹#›</a:t>
            </a:fld>
            <a:endParaRPr lang="en-GB"/>
          </a:p>
        </p:txBody>
      </p:sp>
    </p:spTree>
    <p:extLst>
      <p:ext uri="{BB962C8B-B14F-4D97-AF65-F5344CB8AC3E}">
        <p14:creationId xmlns:p14="http://schemas.microsoft.com/office/powerpoint/2010/main" val="152217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052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916"/>
            <a:ext cx="8569357"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5211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34573"/>
            <a:ext cx="2844800" cy="365125"/>
          </a:xfrm>
        </p:spPr>
        <p:txBody>
          <a:bodyPr/>
          <a:lstStyle>
            <a:lvl1pPr>
              <a:defRPr b="0" i="0">
                <a:solidFill>
                  <a:srgbClr val="002060"/>
                </a:solidFill>
                <a:latin typeface="Arial" panose="020B0604020202020204" pitchFamily="34" charset="0"/>
              </a:defRPr>
            </a:lvl1pPr>
          </a:lstStyle>
          <a:p>
            <a:endParaRPr lang="en-GB" dirty="0"/>
          </a:p>
        </p:txBody>
      </p:sp>
      <p:sp>
        <p:nvSpPr>
          <p:cNvPr id="7" name="Title 6">
            <a:extLst>
              <a:ext uri="{FF2B5EF4-FFF2-40B4-BE49-F238E27FC236}">
                <a16:creationId xmlns:a16="http://schemas.microsoft.com/office/drawing/2014/main" id="{D84FE0D4-80FE-4584-8E00-5F22537AB46E}"/>
              </a:ext>
            </a:extLst>
          </p:cNvPr>
          <p:cNvSpPr>
            <a:spLocks noGrp="1"/>
          </p:cNvSpPr>
          <p:nvPr>
            <p:ph type="title"/>
          </p:nvPr>
        </p:nvSpPr>
        <p:spPr>
          <a:xfrm>
            <a:off x="192634" y="511818"/>
            <a:ext cx="8910985" cy="754095"/>
          </a:xfrm>
          <a:prstGeom prst="rect">
            <a:avLst/>
          </a:prstGeom>
        </p:spPr>
        <p:txBody>
          <a:bodyPr>
            <a:noAutofit/>
          </a:bodyPr>
          <a:lstStyle>
            <a:lvl1pPr algn="l">
              <a:defRPr sz="4000" b="1">
                <a:solidFill>
                  <a:srgbClr val="002060"/>
                </a:solidFill>
              </a:defRPr>
            </a:lvl1pPr>
          </a:lstStyle>
          <a:p>
            <a:r>
              <a:rPr lang="en-US"/>
              <a:t>Click to edit Master title style</a:t>
            </a:r>
            <a:endParaRPr lang="en-GB"/>
          </a:p>
        </p:txBody>
      </p:sp>
    </p:spTree>
    <p:extLst>
      <p:ext uri="{BB962C8B-B14F-4D97-AF65-F5344CB8AC3E}">
        <p14:creationId xmlns:p14="http://schemas.microsoft.com/office/powerpoint/2010/main" val="1597250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4FE0D4-80FE-4584-8E00-5F22537AB46E}"/>
              </a:ext>
            </a:extLst>
          </p:cNvPr>
          <p:cNvSpPr>
            <a:spLocks noGrp="1"/>
          </p:cNvSpPr>
          <p:nvPr>
            <p:ph type="title"/>
          </p:nvPr>
        </p:nvSpPr>
        <p:spPr>
          <a:xfrm>
            <a:off x="192634" y="511818"/>
            <a:ext cx="8910985" cy="754095"/>
          </a:xfrm>
          <a:prstGeom prst="rect">
            <a:avLst/>
          </a:prstGeom>
        </p:spPr>
        <p:txBody>
          <a:bodyPr>
            <a:noAutofit/>
          </a:bodyPr>
          <a:lstStyle>
            <a:lvl1pPr algn="l">
              <a:defRPr sz="4000" b="1">
                <a:solidFill>
                  <a:srgbClr val="002060"/>
                </a:solidFill>
              </a:defRPr>
            </a:lvl1pPr>
          </a:lstStyle>
          <a:p>
            <a:r>
              <a:rPr lang="en-US"/>
              <a:t>Click to edit Master title style</a:t>
            </a:r>
            <a:endParaRPr lang="en-GB"/>
          </a:p>
        </p:txBody>
      </p:sp>
      <p:sp>
        <p:nvSpPr>
          <p:cNvPr id="2" name="TextBox 1">
            <a:extLst>
              <a:ext uri="{FF2B5EF4-FFF2-40B4-BE49-F238E27FC236}">
                <a16:creationId xmlns:a16="http://schemas.microsoft.com/office/drawing/2014/main" id="{AEA0A2F2-1A4D-2C41-8694-6F9015B6BC67}"/>
              </a:ext>
            </a:extLst>
          </p:cNvPr>
          <p:cNvSpPr txBox="1"/>
          <p:nvPr userDrawn="1"/>
        </p:nvSpPr>
        <p:spPr>
          <a:xfrm>
            <a:off x="11107554" y="972152"/>
            <a:ext cx="184731" cy="369332"/>
          </a:xfrm>
          <a:prstGeom prst="rect">
            <a:avLst/>
          </a:prstGeom>
          <a:noFill/>
        </p:spPr>
        <p:txBody>
          <a:bodyPr wrap="none" rtlCol="0">
            <a:spAutoFit/>
          </a:bodyPr>
          <a:lstStyle/>
          <a:p>
            <a:endParaRPr lang="en-US" b="0" i="0" dirty="0">
              <a:latin typeface="Arial" panose="020B0604020202020204" pitchFamily="34" charset="0"/>
            </a:endParaRPr>
          </a:p>
        </p:txBody>
      </p:sp>
    </p:spTree>
    <p:extLst>
      <p:ext uri="{BB962C8B-B14F-4D97-AF65-F5344CB8AC3E}">
        <p14:creationId xmlns:p14="http://schemas.microsoft.com/office/powerpoint/2010/main" val="859395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0A2F2-1A4D-2C41-8694-6F9015B6BC67}"/>
              </a:ext>
            </a:extLst>
          </p:cNvPr>
          <p:cNvSpPr txBox="1"/>
          <p:nvPr userDrawn="1"/>
        </p:nvSpPr>
        <p:spPr>
          <a:xfrm>
            <a:off x="10337534" y="567891"/>
            <a:ext cx="1771048" cy="369332"/>
          </a:xfrm>
          <a:prstGeom prst="rect">
            <a:avLst/>
          </a:prstGeom>
          <a:solidFill>
            <a:srgbClr val="E3E5E8"/>
          </a:solidFill>
        </p:spPr>
        <p:txBody>
          <a:bodyPr wrap="square" rtlCol="0">
            <a:spAutoFit/>
          </a:bodyPr>
          <a:lstStyle/>
          <a:p>
            <a:endParaRPr lang="en-US" b="0" i="0" dirty="0">
              <a:latin typeface="Arial" panose="020B0604020202020204" pitchFamily="34" charset="0"/>
            </a:endParaRPr>
          </a:p>
        </p:txBody>
      </p:sp>
    </p:spTree>
    <p:extLst>
      <p:ext uri="{BB962C8B-B14F-4D97-AF65-F5344CB8AC3E}">
        <p14:creationId xmlns:p14="http://schemas.microsoft.com/office/powerpoint/2010/main" val="424835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EC11-3614-4699-BD77-F1D669057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2C9142-C29E-4F41-9F18-7C37D6E7B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97D79-6A6C-43E2-BEF9-052B4A3A6287}"/>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5" name="Footer Placeholder 4">
            <a:extLst>
              <a:ext uri="{FF2B5EF4-FFF2-40B4-BE49-F238E27FC236}">
                <a16:creationId xmlns:a16="http://schemas.microsoft.com/office/drawing/2014/main" id="{484D4F86-4618-4A1F-BDF9-9AA4E330ED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0CF13-D3BA-40A1-B299-607CD8129B42}"/>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319646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45C3-F61B-4A10-8532-4214C5F794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276F9A-54E9-4F0A-BF01-2BA0A0E3DF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9C4E1E-E184-410A-9FC7-3B90DBEBB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60F591-0082-4EE5-8C5C-F121163EAFA0}"/>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6" name="Footer Placeholder 5">
            <a:extLst>
              <a:ext uri="{FF2B5EF4-FFF2-40B4-BE49-F238E27FC236}">
                <a16:creationId xmlns:a16="http://schemas.microsoft.com/office/drawing/2014/main" id="{CC145B11-B25A-4270-931D-C0E98EB3B2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FBB73A-C298-4342-B90F-AF761C7640E9}"/>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237716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4D73-0053-46F1-92B8-38156DA52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8CDFA5-B465-4B6F-8BFB-5D42D420F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64A4E-89F6-470F-9015-1C207672B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4CAEC7-8741-4DE1-875B-03865878F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DD6667-1342-45CE-ABFC-9DEF1D6EA0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D8E080-AD87-4C16-BAFF-ADED269D4F7A}"/>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8" name="Footer Placeholder 7">
            <a:extLst>
              <a:ext uri="{FF2B5EF4-FFF2-40B4-BE49-F238E27FC236}">
                <a16:creationId xmlns:a16="http://schemas.microsoft.com/office/drawing/2014/main" id="{A8B753AC-DD09-4BD2-A930-9BAEDAC2CC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FBA122-DB3F-4798-A45D-8829A83BDC1B}"/>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358300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C305-77C9-48E2-BE93-9443C8517B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FBB031-80D1-493D-8DBD-738C6E33A252}"/>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4" name="Footer Placeholder 3">
            <a:extLst>
              <a:ext uri="{FF2B5EF4-FFF2-40B4-BE49-F238E27FC236}">
                <a16:creationId xmlns:a16="http://schemas.microsoft.com/office/drawing/2014/main" id="{0B213AE8-E22B-4A56-B96C-0A292ACBFA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31A9F4-7860-4C7B-95CD-FC3526FC531A}"/>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225894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5D628-E8E9-43C7-BFE2-42D9E000B941}"/>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3" name="Footer Placeholder 2">
            <a:extLst>
              <a:ext uri="{FF2B5EF4-FFF2-40B4-BE49-F238E27FC236}">
                <a16:creationId xmlns:a16="http://schemas.microsoft.com/office/drawing/2014/main" id="{D8DAB491-0B13-48D7-9CC8-63370015E4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368BE7-46D4-476E-BE8D-2C2F98D3B330}"/>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171373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5EB6-70E2-4C62-BA6F-EF4EEEEAF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2F2445-1B92-4A0A-8202-961DBE13F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9B27E8-9813-41C7-8E01-BCE3ADD48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369B7-A106-450C-A5C5-985676A658FB}"/>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6" name="Footer Placeholder 5">
            <a:extLst>
              <a:ext uri="{FF2B5EF4-FFF2-40B4-BE49-F238E27FC236}">
                <a16:creationId xmlns:a16="http://schemas.microsoft.com/office/drawing/2014/main" id="{2F77860A-F6BF-4CB3-9183-3BE57962EB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C9A175-2A90-4A2C-96AA-9B831DA1ABB0}"/>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53490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E951-850A-499B-BEE0-6C095F403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C7E633-659B-4E57-8FAE-A6B193604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0A1D1D-2071-48C1-9DCA-B50DE8F6A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09405-5766-4655-A4E0-C1D68133FE8C}"/>
              </a:ext>
            </a:extLst>
          </p:cNvPr>
          <p:cNvSpPr>
            <a:spLocks noGrp="1"/>
          </p:cNvSpPr>
          <p:nvPr>
            <p:ph type="dt" sz="half" idx="10"/>
          </p:nvPr>
        </p:nvSpPr>
        <p:spPr/>
        <p:txBody>
          <a:bodyPr/>
          <a:lstStyle/>
          <a:p>
            <a:fld id="{63B3D3AA-A9C4-488D-97DA-51145B6691DA}" type="datetimeFigureOut">
              <a:rPr lang="en-GB" smtClean="0"/>
              <a:t>26/03/2021</a:t>
            </a:fld>
            <a:endParaRPr lang="en-GB"/>
          </a:p>
        </p:txBody>
      </p:sp>
      <p:sp>
        <p:nvSpPr>
          <p:cNvPr id="6" name="Footer Placeholder 5">
            <a:extLst>
              <a:ext uri="{FF2B5EF4-FFF2-40B4-BE49-F238E27FC236}">
                <a16:creationId xmlns:a16="http://schemas.microsoft.com/office/drawing/2014/main" id="{465071C5-F020-46A3-9AC9-6CE4D5EFB5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27D9E-42FD-4E72-A730-977E59A9EFFB}"/>
              </a:ext>
            </a:extLst>
          </p:cNvPr>
          <p:cNvSpPr>
            <a:spLocks noGrp="1"/>
          </p:cNvSpPr>
          <p:nvPr>
            <p:ph type="sldNum" sz="quarter" idx="12"/>
          </p:nvPr>
        </p:nvSpPr>
        <p:spPr/>
        <p:txBody>
          <a:bodyPr/>
          <a:lstStyle/>
          <a:p>
            <a:fld id="{7440A977-8F37-411B-9BD6-843F7BD1546E}" type="slidenum">
              <a:rPr lang="en-GB" smtClean="0"/>
              <a:t>‹#›</a:t>
            </a:fld>
            <a:endParaRPr lang="en-GB"/>
          </a:p>
        </p:txBody>
      </p:sp>
    </p:spTree>
    <p:extLst>
      <p:ext uri="{BB962C8B-B14F-4D97-AF65-F5344CB8AC3E}">
        <p14:creationId xmlns:p14="http://schemas.microsoft.com/office/powerpoint/2010/main" val="278797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D93A8-6AE1-4B66-90C0-9AE86BDB39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9FFCA4-5626-41E6-A5F3-81C0B4141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C326795-E9DD-40FC-95BC-BC9D61E99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63B3D3AA-A9C4-488D-97DA-51145B6691DA}" type="datetimeFigureOut">
              <a:rPr lang="en-GB" smtClean="0"/>
              <a:pPr/>
              <a:t>26/03/2021</a:t>
            </a:fld>
            <a:endParaRPr lang="en-GB" dirty="0"/>
          </a:p>
        </p:txBody>
      </p:sp>
      <p:sp>
        <p:nvSpPr>
          <p:cNvPr id="5" name="Footer Placeholder 4">
            <a:extLst>
              <a:ext uri="{FF2B5EF4-FFF2-40B4-BE49-F238E27FC236}">
                <a16:creationId xmlns:a16="http://schemas.microsoft.com/office/drawing/2014/main" id="{B4CBAD59-5432-4C45-8F21-43CACAE5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1BF76DFC-8D60-464E-B727-8D0741A35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7440A977-8F37-411B-9BD6-843F7BD1546E}" type="slidenum">
              <a:rPr lang="en-GB" smtClean="0"/>
              <a:pPr/>
              <a:t>‹#›</a:t>
            </a:fld>
            <a:endParaRPr lang="en-GB" dirty="0"/>
          </a:p>
        </p:txBody>
      </p:sp>
    </p:spTree>
    <p:extLst>
      <p:ext uri="{BB962C8B-B14F-4D97-AF65-F5344CB8AC3E}">
        <p14:creationId xmlns:p14="http://schemas.microsoft.com/office/powerpoint/2010/main" val="244418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798818"/>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8" r:id="rId12"/>
    <p:sldLayoutId id="2147483679" r:id="rId13"/>
    <p:sldLayoutId id="2147483676"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606438" rtl="0" eaLnBrk="1" latinLnBrk="0" hangingPunct="1">
        <a:spcBef>
          <a:spcPct val="0"/>
        </a:spcBef>
        <a:buNone/>
        <a:defRPr sz="3333" b="0" i="0" kern="1200">
          <a:solidFill>
            <a:srgbClr val="717879"/>
          </a:solidFill>
          <a:latin typeface="Arial" panose="020B0604020202020204" pitchFamily="34" charset="0"/>
          <a:ea typeface="+mj-ea"/>
          <a:cs typeface="Arial" panose="020B0604020202020204" pitchFamily="34" charset="0"/>
        </a:defRPr>
      </a:lvl1pPr>
    </p:titleStyle>
    <p:bodyStyle>
      <a:lvl1pPr marL="0" indent="0" algn="l" defTabSz="606438" rtl="0" eaLnBrk="1" latinLnBrk="0" hangingPunct="1">
        <a:spcBef>
          <a:spcPts val="0"/>
        </a:spcBef>
        <a:spcAft>
          <a:spcPts val="1600"/>
        </a:spcAft>
        <a:buFont typeface="Arial"/>
        <a:buNone/>
        <a:defRPr sz="2400" b="0" i="0" kern="1200">
          <a:solidFill>
            <a:schemeClr val="tx1"/>
          </a:solidFill>
          <a:latin typeface="Arial" panose="020B0604020202020204" pitchFamily="34" charset="0"/>
          <a:ea typeface="+mn-ea"/>
          <a:cs typeface="Arial" panose="020B0604020202020204" pitchFamily="34" charset="0"/>
        </a:defRPr>
      </a:lvl1pPr>
      <a:lvl2pPr marL="0" indent="0" algn="l" defTabSz="606438" rtl="0" eaLnBrk="1" latinLnBrk="0" hangingPunct="1">
        <a:spcBef>
          <a:spcPts val="0"/>
        </a:spcBef>
        <a:spcAft>
          <a:spcPts val="1600"/>
        </a:spcAft>
        <a:buFont typeface="Arial"/>
        <a:buNone/>
        <a:defRPr sz="2400" b="0" i="0" kern="1200">
          <a:solidFill>
            <a:schemeClr val="tx1"/>
          </a:solidFill>
          <a:latin typeface="Arial" panose="020B0604020202020204" pitchFamily="34" charset="0"/>
          <a:ea typeface="+mn-ea"/>
          <a:cs typeface="Arial" panose="020B0604020202020204" pitchFamily="34" charset="0"/>
        </a:defRPr>
      </a:lvl2pPr>
      <a:lvl3pPr marL="358238" indent="-358238" algn="l" defTabSz="606438" rtl="0" eaLnBrk="1" latinLnBrk="0" hangingPunct="1">
        <a:spcBef>
          <a:spcPts val="0"/>
        </a:spcBef>
        <a:spcAft>
          <a:spcPts val="1600"/>
        </a:spcAft>
        <a:buFont typeface="Arial"/>
        <a:buChar char="•"/>
        <a:defRPr sz="2400" b="0" i="0" kern="1200">
          <a:solidFill>
            <a:schemeClr val="tx1"/>
          </a:solidFill>
          <a:latin typeface="Arial" panose="020B0604020202020204" pitchFamily="34" charset="0"/>
          <a:ea typeface="+mn-ea"/>
          <a:cs typeface="Arial" panose="020B0604020202020204" pitchFamily="34" charset="0"/>
        </a:defRPr>
      </a:lvl3pPr>
      <a:lvl4pPr marL="716085" indent="-358238" algn="l" defTabSz="606438" rtl="0" eaLnBrk="1" latinLnBrk="0" hangingPunct="1">
        <a:spcBef>
          <a:spcPts val="0"/>
        </a:spcBef>
        <a:spcAft>
          <a:spcPts val="1600"/>
        </a:spcAft>
        <a:buFont typeface="Arial"/>
        <a:buChar char="–"/>
        <a:defRPr sz="2400" b="0" i="0" kern="1200">
          <a:solidFill>
            <a:schemeClr val="tx1"/>
          </a:solidFill>
          <a:latin typeface="Arial" panose="020B0604020202020204" pitchFamily="34" charset="0"/>
          <a:ea typeface="+mn-ea"/>
          <a:cs typeface="Arial" panose="020B0604020202020204" pitchFamily="34" charset="0"/>
        </a:defRPr>
      </a:lvl4pPr>
      <a:lvl5pPr marL="0" indent="0" algn="l" defTabSz="606438" rtl="0" eaLnBrk="1" latinLnBrk="0" hangingPunct="1">
        <a:spcBef>
          <a:spcPts val="0"/>
        </a:spcBef>
        <a:spcAft>
          <a:spcPts val="1600"/>
        </a:spcAft>
        <a:buFont typeface="Arial"/>
        <a:buNone/>
        <a:defRPr sz="2133" b="0" i="0" kern="1200">
          <a:solidFill>
            <a:schemeClr val="tx1"/>
          </a:solidFill>
          <a:latin typeface="Arial" panose="020B0604020202020204" pitchFamily="34" charset="0"/>
          <a:ea typeface="+mn-ea"/>
          <a:cs typeface="Arial" panose="020B0604020202020204" pitchFamily="34" charset="0"/>
        </a:defRPr>
      </a:lvl5pPr>
      <a:lvl6pPr marL="3336087" indent="-303208" algn="l" defTabSz="606438" rtl="0" eaLnBrk="1" latinLnBrk="0" hangingPunct="1">
        <a:spcBef>
          <a:spcPct val="20000"/>
        </a:spcBef>
        <a:buFont typeface="Arial"/>
        <a:buChar char="•"/>
        <a:defRPr sz="2667" kern="1200">
          <a:solidFill>
            <a:schemeClr val="tx1"/>
          </a:solidFill>
          <a:latin typeface="+mn-lt"/>
          <a:ea typeface="+mn-ea"/>
          <a:cs typeface="+mn-cs"/>
        </a:defRPr>
      </a:lvl6pPr>
      <a:lvl7pPr marL="3942765" indent="-303208" algn="l" defTabSz="606438" rtl="0" eaLnBrk="1" latinLnBrk="0" hangingPunct="1">
        <a:spcBef>
          <a:spcPct val="20000"/>
        </a:spcBef>
        <a:buFont typeface="Arial"/>
        <a:buChar char="•"/>
        <a:defRPr sz="2667" kern="1200">
          <a:solidFill>
            <a:schemeClr val="tx1"/>
          </a:solidFill>
          <a:latin typeface="+mn-lt"/>
          <a:ea typeface="+mn-ea"/>
          <a:cs typeface="+mn-cs"/>
        </a:defRPr>
      </a:lvl7pPr>
      <a:lvl8pPr marL="4549338" indent="-303208" algn="l" defTabSz="606438" rtl="0" eaLnBrk="1" latinLnBrk="0" hangingPunct="1">
        <a:spcBef>
          <a:spcPct val="20000"/>
        </a:spcBef>
        <a:buFont typeface="Arial"/>
        <a:buChar char="•"/>
        <a:defRPr sz="2667" kern="1200">
          <a:solidFill>
            <a:schemeClr val="tx1"/>
          </a:solidFill>
          <a:latin typeface="+mn-lt"/>
          <a:ea typeface="+mn-ea"/>
          <a:cs typeface="+mn-cs"/>
        </a:defRPr>
      </a:lvl8pPr>
      <a:lvl9pPr marL="5155970" indent="-303208" algn="l" defTabSz="60643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6438" rtl="0" eaLnBrk="1" latinLnBrk="0" hangingPunct="1">
        <a:defRPr sz="2400" kern="1200">
          <a:solidFill>
            <a:schemeClr val="tx1"/>
          </a:solidFill>
          <a:latin typeface="+mn-lt"/>
          <a:ea typeface="+mn-ea"/>
          <a:cs typeface="+mn-cs"/>
        </a:defRPr>
      </a:lvl1pPr>
      <a:lvl2pPr marL="606438" algn="l" defTabSz="606438" rtl="0" eaLnBrk="1" latinLnBrk="0" hangingPunct="1">
        <a:defRPr sz="2400" kern="1200">
          <a:solidFill>
            <a:schemeClr val="tx1"/>
          </a:solidFill>
          <a:latin typeface="+mn-lt"/>
          <a:ea typeface="+mn-ea"/>
          <a:cs typeface="+mn-cs"/>
        </a:defRPr>
      </a:lvl2pPr>
      <a:lvl3pPr marL="1213230" algn="l" defTabSz="606438" rtl="0" eaLnBrk="1" latinLnBrk="0" hangingPunct="1">
        <a:defRPr sz="2400" kern="1200">
          <a:solidFill>
            <a:schemeClr val="tx1"/>
          </a:solidFill>
          <a:latin typeface="+mn-lt"/>
          <a:ea typeface="+mn-ea"/>
          <a:cs typeface="+mn-cs"/>
        </a:defRPr>
      </a:lvl3pPr>
      <a:lvl4pPr marL="1819779" algn="l" defTabSz="606438" rtl="0" eaLnBrk="1" latinLnBrk="0" hangingPunct="1">
        <a:defRPr sz="2400" kern="1200">
          <a:solidFill>
            <a:schemeClr val="tx1"/>
          </a:solidFill>
          <a:latin typeface="+mn-lt"/>
          <a:ea typeface="+mn-ea"/>
          <a:cs typeface="+mn-cs"/>
        </a:defRPr>
      </a:lvl4pPr>
      <a:lvl5pPr marL="2426458" algn="l" defTabSz="606438" rtl="0" eaLnBrk="1" latinLnBrk="0" hangingPunct="1">
        <a:defRPr sz="2400" kern="1200">
          <a:solidFill>
            <a:schemeClr val="tx1"/>
          </a:solidFill>
          <a:latin typeface="+mn-lt"/>
          <a:ea typeface="+mn-ea"/>
          <a:cs typeface="+mn-cs"/>
        </a:defRPr>
      </a:lvl5pPr>
      <a:lvl6pPr marL="3032876" algn="l" defTabSz="606438" rtl="0" eaLnBrk="1" latinLnBrk="0" hangingPunct="1">
        <a:defRPr sz="2400" kern="1200">
          <a:solidFill>
            <a:schemeClr val="tx1"/>
          </a:solidFill>
          <a:latin typeface="+mn-lt"/>
          <a:ea typeface="+mn-ea"/>
          <a:cs typeface="+mn-cs"/>
        </a:defRPr>
      </a:lvl6pPr>
      <a:lvl7pPr marL="3639401" algn="l" defTabSz="606438" rtl="0" eaLnBrk="1" latinLnBrk="0" hangingPunct="1">
        <a:defRPr sz="2400" kern="1200">
          <a:solidFill>
            <a:schemeClr val="tx1"/>
          </a:solidFill>
          <a:latin typeface="+mn-lt"/>
          <a:ea typeface="+mn-ea"/>
          <a:cs typeface="+mn-cs"/>
        </a:defRPr>
      </a:lvl7pPr>
      <a:lvl8pPr marL="4246061" algn="l" defTabSz="606438" rtl="0" eaLnBrk="1" latinLnBrk="0" hangingPunct="1">
        <a:defRPr sz="2400" kern="1200">
          <a:solidFill>
            <a:schemeClr val="tx1"/>
          </a:solidFill>
          <a:latin typeface="+mn-lt"/>
          <a:ea typeface="+mn-ea"/>
          <a:cs typeface="+mn-cs"/>
        </a:defRPr>
      </a:lvl8pPr>
      <a:lvl9pPr marL="4852636" algn="l" defTabSz="60643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uardiansofgrub@wrap.org.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emf"/><Relationship Id="rId7" Type="http://schemas.openxmlformats.org/officeDocument/2006/relationships/image" Target="../media/image19.png"/><Relationship Id="rId12"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8.png"/><Relationship Id="rId11" Type="http://schemas.openxmlformats.org/officeDocument/2006/relationships/image" Target="../media/image1.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9.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2.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video" Target="https://www.youtube.com/embed/2HAk7AQUw1I?feature=oembed" TargetMode="External"/><Relationship Id="rId6" Type="http://schemas.openxmlformats.org/officeDocument/2006/relationships/image" Target="../media/image25.jpeg"/><Relationship Id="rId5"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hyperlink" Target="https://guardiansofgrub.com/resources/downloads/posters/" TargetMode="External"/><Relationship Id="rId3" Type="http://schemas.openxmlformats.org/officeDocument/2006/relationships/image" Target="../media/image1.png"/><Relationship Id="rId7" Type="http://schemas.openxmlformats.org/officeDocument/2006/relationships/hyperlink" Target="https://www.youtube.com/watch?v=2HAk7AQUw1I&amp;feature=emb_title" TargetMode="External"/><Relationship Id="rId12"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guardiansofgrub.com/course/" TargetMode="External"/><Relationship Id="rId11" Type="http://schemas.openxmlformats.org/officeDocument/2006/relationships/hyperlink" Target="https://guardiansofgrub.com/resources/downloads/operational-resources-7-day-tracker/" TargetMode="External"/><Relationship Id="rId5" Type="http://schemas.openxmlformats.org/officeDocument/2006/relationships/hyperlink" Target="https://guardiansofgrub.com/cost-saving-calculator/" TargetMode="External"/><Relationship Id="rId10" Type="http://schemas.openxmlformats.org/officeDocument/2006/relationships/hyperlink" Target="https://guardiansofgrub.com/resources/downloads/bin-labels/" TargetMode="External"/><Relationship Id="rId4" Type="http://schemas.openxmlformats.org/officeDocument/2006/relationships/image" Target="../media/image2.png"/><Relationship Id="rId9" Type="http://schemas.openxmlformats.org/officeDocument/2006/relationships/hyperlink" Target="https://guardiansofgrub.com/resources/downloads/operational-resources-starter-guid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guardiansofgrub.com/resources/downloads/operational-resources-summary-checklist/" TargetMode="External"/><Relationship Id="rId13" Type="http://schemas.openxmlformats.org/officeDocument/2006/relationships/hyperlink" Target="https://guardiansofgrub.com/resources/downloads/food-waste-reduction-action-plan/" TargetMode="External"/><Relationship Id="rId3" Type="http://schemas.openxmlformats.org/officeDocument/2006/relationships/image" Target="../media/image1.png"/><Relationship Id="rId7" Type="http://schemas.openxmlformats.org/officeDocument/2006/relationships/hyperlink" Target="mailto:guardiansofgrub@wrap.org.uk" TargetMode="External"/><Relationship Id="rId12" Type="http://schemas.openxmlformats.org/officeDocument/2006/relationships/hyperlink" Target="https://guardiansofgrub.com/course/" TargetMode="External"/><Relationship Id="rId2" Type="http://schemas.openxmlformats.org/officeDocument/2006/relationships/notesSlide" Target="../notesSlides/notesSlide14.xml"/><Relationship Id="rId16" Type="http://schemas.openxmlformats.org/officeDocument/2006/relationships/image" Target="../media/image9.emf"/><Relationship Id="rId1" Type="http://schemas.openxmlformats.org/officeDocument/2006/relationships/slideLayout" Target="../slideLayouts/slideLayout16.xml"/><Relationship Id="rId6" Type="http://schemas.openxmlformats.org/officeDocument/2006/relationships/hyperlink" Target="http://www.wiseuponwaste.com/" TargetMode="External"/><Relationship Id="rId11" Type="http://schemas.openxmlformats.org/officeDocument/2006/relationships/hyperlink" Target="https://www.youtube.com/watch?v=RsHv1IazywA&amp;list=PLxKoZsblPUTEMNy0fdjM5C2tk0iUICOrC" TargetMode="External"/><Relationship Id="rId5" Type="http://schemas.openxmlformats.org/officeDocument/2006/relationships/hyperlink" Target="https://guardiansofgrub.com/resources/downloads/operational-resources-tracking-calculator/" TargetMode="External"/><Relationship Id="rId15" Type="http://schemas.openxmlformats.org/officeDocument/2006/relationships/hyperlink" Target="https://wrap.org.uk/taking-action/food-drink/initiatives/courtauld-commitment-2025" TargetMode="External"/><Relationship Id="rId10" Type="http://schemas.openxmlformats.org/officeDocument/2006/relationships/hyperlink" Target="https://guardiansofgrub.com/case_studies/" TargetMode="External"/><Relationship Id="rId4" Type="http://schemas.openxmlformats.org/officeDocument/2006/relationships/image" Target="../media/image2.png"/><Relationship Id="rId9" Type="http://schemas.openxmlformats.org/officeDocument/2006/relationships/hyperlink" Target="https://guardiansofgrub.com/resources/downloads/operational-resources-6-ways-to-save-food/" TargetMode="External"/><Relationship Id="rId14" Type="http://schemas.openxmlformats.org/officeDocument/2006/relationships/hyperlink" Target="https://wrap.org.uk/taking-action/food-drink/initiatives/food-waste-reduction-roadmap"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guardiansofgrub.com/"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hyperlink" Target="https://guardiansofgrub.com/?post_type=resources&amp;p=174&amp;preview=true" TargetMode="External"/><Relationship Id="rId10" Type="http://schemas.openxmlformats.org/officeDocument/2006/relationships/image" Target="../media/image26.png"/><Relationship Id="rId4" Type="http://schemas.openxmlformats.org/officeDocument/2006/relationships/hyperlink" Target="https://guardiansofgrub.com/resources/downloads/operational-resources-all/" TargetMode="External"/><Relationship Id="rId9" Type="http://schemas.openxmlformats.org/officeDocument/2006/relationships/hyperlink" Target="https://youtu.be/ycExDjgyq0Q"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guardiansofgrub.com/cost-saving-calculator/" TargetMode="External"/><Relationship Id="rId7" Type="http://schemas.openxmlformats.org/officeDocument/2006/relationships/hyperlink" Target="https://youtu.be/XffGnVA6I4w"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hyperlink" Target="https://guardiansofgrub.com/course/" TargetMode="External"/><Relationship Id="rId4" Type="http://schemas.openxmlformats.org/officeDocument/2006/relationships/image" Target="../media/image2.png"/><Relationship Id="rId9"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9.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hyperlink" Target="https://guardiansofgrub.com/become-a-champion/"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guardiansofgrub.com/"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9.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7.jpe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hyperlink" Target="https://guardiansofgrub.com/resources/downloads/operational-resources-tracking-calculator/" TargetMode="External"/><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jpeg"/><Relationship Id="rId10" Type="http://schemas.openxmlformats.org/officeDocument/2006/relationships/image" Target="../media/image9.emf"/><Relationship Id="rId4" Type="http://schemas.openxmlformats.org/officeDocument/2006/relationships/image" Target="../media/image2.png"/><Relationship Id="rId9" Type="http://schemas.openxmlformats.org/officeDocument/2006/relationships/hyperlink" Target="http://www.wiseuponwast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9.em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6.jpe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9.jpe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8" Type="http://schemas.openxmlformats.org/officeDocument/2006/relationships/hyperlink" Target="https://guardiansofgrub.com/case_studies/" TargetMode="External"/><Relationship Id="rId3" Type="http://schemas.openxmlformats.org/officeDocument/2006/relationships/image" Target="../media/image52.emf"/><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54.emf"/><Relationship Id="rId4" Type="http://schemas.openxmlformats.org/officeDocument/2006/relationships/image" Target="../media/image53.emf"/><Relationship Id="rId9" Type="http://schemas.openxmlformats.org/officeDocument/2006/relationships/image" Target="../media/image9.emf"/></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s://guardiansofgrub.com/?post_type=resources&amp;p=174&amp;preview=true" TargetMode="External"/><Relationship Id="rId3" Type="http://schemas.openxmlformats.org/officeDocument/2006/relationships/image" Target="../media/image5.jpeg"/><Relationship Id="rId7" Type="http://schemas.openxmlformats.org/officeDocument/2006/relationships/hyperlink" Target="https://guardiansofgrub.com/resources/downloads/operational-resources-all/" TargetMode="External"/><Relationship Id="rId12"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hyperlink" Target="https://guardiansofgrub.com/resources/downloads/" TargetMode="External"/><Relationship Id="rId11" Type="http://schemas.openxmlformats.org/officeDocument/2006/relationships/image" Target="../media/image7.png"/><Relationship Id="rId5" Type="http://schemas.openxmlformats.org/officeDocument/2006/relationships/hyperlink" Target="https://guardiansofgrub.com/become-a-guardian/" TargetMode="External"/><Relationship Id="rId10" Type="http://schemas.microsoft.com/office/2007/relationships/hdphoto" Target="../media/hdphoto1.wdp"/><Relationship Id="rId4" Type="http://schemas.openxmlformats.org/officeDocument/2006/relationships/hyperlink" Target="http://www.guardiansofgrub.com/" TargetMode="External"/><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hyperlink" Target="http://www.guardiansofgrub.com/" TargetMode="Externa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9.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5606-AF70-9C43-8961-D9CAC56B9099}"/>
              </a:ext>
            </a:extLst>
          </p:cNvPr>
          <p:cNvSpPr>
            <a:spLocks noGrp="1"/>
          </p:cNvSpPr>
          <p:nvPr>
            <p:ph type="title"/>
          </p:nvPr>
        </p:nvSpPr>
        <p:spPr>
          <a:xfrm>
            <a:off x="1172788" y="637621"/>
            <a:ext cx="10206412" cy="1325563"/>
          </a:xfrm>
        </p:spPr>
        <p:txBody>
          <a:bodyPr>
            <a:normAutofit/>
          </a:bodyPr>
          <a:lstStyle/>
          <a:p>
            <a:pPr>
              <a:lnSpc>
                <a:spcPct val="80000"/>
              </a:lnSpc>
            </a:pPr>
            <a:r>
              <a:rPr lang="en-US" sz="3400" b="1" dirty="0">
                <a:solidFill>
                  <a:schemeClr val="tx1">
                    <a:lumMod val="65000"/>
                    <a:lumOff val="35000"/>
                  </a:schemeClr>
                </a:solidFill>
                <a:latin typeface="+mn-lt"/>
              </a:rPr>
              <a:t>PARTNER PRESENTATION: MAKING THE BUSINESS CASE</a:t>
            </a:r>
            <a:endParaRPr lang="en-US" sz="3400" dirty="0">
              <a:solidFill>
                <a:schemeClr val="tx1">
                  <a:lumMod val="65000"/>
                  <a:lumOff val="35000"/>
                </a:schemeClr>
              </a:solidFill>
              <a:latin typeface="Calibri" panose="020F0502020204030204" pitchFamily="34" charset="0"/>
            </a:endParaRPr>
          </a:p>
        </p:txBody>
      </p:sp>
      <p:sp>
        <p:nvSpPr>
          <p:cNvPr id="3" name="Content Placeholder 2">
            <a:extLst>
              <a:ext uri="{FF2B5EF4-FFF2-40B4-BE49-F238E27FC236}">
                <a16:creationId xmlns:a16="http://schemas.microsoft.com/office/drawing/2014/main" id="{4458DE19-5B40-0E49-ABFB-38764951C662}"/>
              </a:ext>
            </a:extLst>
          </p:cNvPr>
          <p:cNvSpPr>
            <a:spLocks noGrp="1"/>
          </p:cNvSpPr>
          <p:nvPr>
            <p:ph sz="half" idx="1"/>
          </p:nvPr>
        </p:nvSpPr>
        <p:spPr>
          <a:xfrm>
            <a:off x="1172788" y="1789483"/>
            <a:ext cx="10015912" cy="4044396"/>
          </a:xfrm>
        </p:spPr>
        <p:txBody>
          <a:bodyPr>
            <a:normAutofit fontScale="25000" lnSpcReduction="20000"/>
          </a:bodyPr>
          <a:lstStyle/>
          <a:p>
            <a:pPr>
              <a:lnSpc>
                <a:spcPct val="120000"/>
              </a:lnSpc>
              <a:spcBef>
                <a:spcPts val="0"/>
              </a:spcBef>
              <a:spcAft>
                <a:spcPts val="600"/>
              </a:spcAft>
            </a:pPr>
            <a:r>
              <a:rPr lang="en-US" sz="8000" dirty="0">
                <a:solidFill>
                  <a:schemeClr val="tx1">
                    <a:lumMod val="85000"/>
                    <a:lumOff val="15000"/>
                  </a:schemeClr>
                </a:solidFill>
                <a:latin typeface="+mn-lt"/>
              </a:rPr>
              <a:t>This presentation as is an editable template for Guardians of Grub partners to make the business case for tackling wasted food to teams and colleagues</a:t>
            </a:r>
          </a:p>
          <a:p>
            <a:pPr>
              <a:lnSpc>
                <a:spcPct val="120000"/>
              </a:lnSpc>
              <a:spcBef>
                <a:spcPts val="0"/>
              </a:spcBef>
              <a:spcAft>
                <a:spcPts val="300"/>
              </a:spcAft>
            </a:pPr>
            <a:r>
              <a:rPr lang="en-US" sz="8000" dirty="0">
                <a:solidFill>
                  <a:schemeClr val="tx1">
                    <a:lumMod val="85000"/>
                    <a:lumOff val="15000"/>
                  </a:schemeClr>
                </a:solidFill>
                <a:latin typeface="+mn-lt"/>
              </a:rPr>
              <a:t>It provides the business case to get teams on board by explaining:</a:t>
            </a:r>
          </a:p>
          <a:p>
            <a:pPr>
              <a:lnSpc>
                <a:spcPct val="120000"/>
              </a:lnSpc>
              <a:spcBef>
                <a:spcPts val="0"/>
              </a:spcBef>
              <a:spcAft>
                <a:spcPts val="300"/>
              </a:spcAft>
            </a:pPr>
            <a:endParaRPr lang="en-US" sz="8000" dirty="0">
              <a:solidFill>
                <a:schemeClr val="tx1">
                  <a:lumMod val="85000"/>
                  <a:lumOff val="15000"/>
                </a:schemeClr>
              </a:solidFill>
              <a:latin typeface="+mn-lt"/>
            </a:endParaRPr>
          </a:p>
          <a:p>
            <a:pPr lvl="1">
              <a:lnSpc>
                <a:spcPct val="120000"/>
              </a:lnSpc>
              <a:spcBef>
                <a:spcPts val="0"/>
              </a:spcBef>
              <a:spcAft>
                <a:spcPts val="300"/>
              </a:spcAft>
            </a:pPr>
            <a:r>
              <a:rPr lang="en-US" sz="8000" b="1" dirty="0">
                <a:solidFill>
                  <a:schemeClr val="tx1">
                    <a:lumMod val="85000"/>
                    <a:lumOff val="15000"/>
                  </a:schemeClr>
                </a:solidFill>
                <a:latin typeface="+mn-lt"/>
              </a:rPr>
              <a:t>why wasted food </a:t>
            </a:r>
            <a:r>
              <a:rPr lang="en-US" sz="8000" dirty="0">
                <a:solidFill>
                  <a:schemeClr val="tx1">
                    <a:lumMod val="85000"/>
                    <a:lumOff val="15000"/>
                  </a:schemeClr>
                </a:solidFill>
                <a:latin typeface="+mn-lt"/>
              </a:rPr>
              <a:t>is an issue</a:t>
            </a:r>
          </a:p>
          <a:p>
            <a:pPr lvl="1">
              <a:lnSpc>
                <a:spcPct val="120000"/>
              </a:lnSpc>
              <a:spcBef>
                <a:spcPts val="0"/>
              </a:spcBef>
              <a:spcAft>
                <a:spcPts val="300"/>
              </a:spcAft>
            </a:pPr>
            <a:r>
              <a:rPr lang="en-US" sz="8000" b="1" dirty="0">
                <a:solidFill>
                  <a:schemeClr val="tx1">
                    <a:lumMod val="85000"/>
                    <a:lumOff val="15000"/>
                  </a:schemeClr>
                </a:solidFill>
                <a:latin typeface="+mn-lt"/>
              </a:rPr>
              <a:t>why teams </a:t>
            </a:r>
            <a:r>
              <a:rPr lang="en-US" sz="8000" dirty="0">
                <a:solidFill>
                  <a:schemeClr val="tx1">
                    <a:lumMod val="85000"/>
                    <a:lumOff val="15000"/>
                  </a:schemeClr>
                </a:solidFill>
                <a:latin typeface="+mn-lt"/>
              </a:rPr>
              <a:t>should care</a:t>
            </a:r>
          </a:p>
          <a:p>
            <a:pPr lvl="1">
              <a:lnSpc>
                <a:spcPct val="120000"/>
              </a:lnSpc>
              <a:spcBef>
                <a:spcPts val="0"/>
              </a:spcBef>
              <a:spcAft>
                <a:spcPts val="300"/>
              </a:spcAft>
            </a:pPr>
            <a:r>
              <a:rPr lang="en-US" sz="8000" b="1" dirty="0">
                <a:solidFill>
                  <a:schemeClr val="tx1">
                    <a:lumMod val="85000"/>
                    <a:lumOff val="15000"/>
                  </a:schemeClr>
                </a:solidFill>
                <a:latin typeface="+mn-lt"/>
              </a:rPr>
              <a:t>how to </a:t>
            </a:r>
            <a:r>
              <a:rPr lang="en-US" sz="8000" dirty="0">
                <a:solidFill>
                  <a:schemeClr val="tx1">
                    <a:lumMod val="85000"/>
                    <a:lumOff val="15000"/>
                  </a:schemeClr>
                </a:solidFill>
                <a:latin typeface="+mn-lt"/>
              </a:rPr>
              <a:t>take action</a:t>
            </a:r>
          </a:p>
          <a:p>
            <a:pPr lvl="1">
              <a:lnSpc>
                <a:spcPct val="120000"/>
              </a:lnSpc>
              <a:spcBef>
                <a:spcPts val="0"/>
              </a:spcBef>
              <a:spcAft>
                <a:spcPts val="600"/>
              </a:spcAft>
            </a:pPr>
            <a:r>
              <a:rPr lang="en-US" sz="8000" dirty="0">
                <a:solidFill>
                  <a:schemeClr val="tx1">
                    <a:lumMod val="85000"/>
                    <a:lumOff val="15000"/>
                  </a:schemeClr>
                </a:solidFill>
                <a:latin typeface="+mn-lt"/>
              </a:rPr>
              <a:t>the </a:t>
            </a:r>
            <a:r>
              <a:rPr lang="en-US" sz="8000" b="1" dirty="0">
                <a:solidFill>
                  <a:schemeClr val="tx1">
                    <a:lumMod val="85000"/>
                    <a:lumOff val="15000"/>
                  </a:schemeClr>
                </a:solidFill>
                <a:latin typeface="+mn-lt"/>
              </a:rPr>
              <a:t>free Guardians of Grub resources </a:t>
            </a:r>
            <a:r>
              <a:rPr lang="en-US" sz="8000" dirty="0">
                <a:solidFill>
                  <a:schemeClr val="tx1">
                    <a:lumMod val="85000"/>
                    <a:lumOff val="15000"/>
                  </a:schemeClr>
                </a:solidFill>
                <a:latin typeface="+mn-lt"/>
              </a:rPr>
              <a:t>that are available to help</a:t>
            </a:r>
          </a:p>
          <a:p>
            <a:pPr marL="457200" lvl="1" indent="0">
              <a:lnSpc>
                <a:spcPct val="120000"/>
              </a:lnSpc>
              <a:spcBef>
                <a:spcPts val="0"/>
              </a:spcBef>
              <a:spcAft>
                <a:spcPts val="600"/>
              </a:spcAft>
              <a:buNone/>
            </a:pPr>
            <a:endParaRPr lang="en-US" sz="8000" dirty="0">
              <a:solidFill>
                <a:schemeClr val="tx1">
                  <a:lumMod val="85000"/>
                  <a:lumOff val="15000"/>
                </a:schemeClr>
              </a:solidFill>
              <a:latin typeface="+mn-lt"/>
            </a:endParaRPr>
          </a:p>
          <a:p>
            <a:pPr>
              <a:lnSpc>
                <a:spcPct val="120000"/>
              </a:lnSpc>
              <a:spcBef>
                <a:spcPts val="0"/>
              </a:spcBef>
              <a:spcAft>
                <a:spcPts val="600"/>
              </a:spcAft>
            </a:pPr>
            <a:r>
              <a:rPr lang="en-US" sz="8000" dirty="0">
                <a:solidFill>
                  <a:schemeClr val="tx1">
                    <a:lumMod val="85000"/>
                    <a:lumOff val="15000"/>
                  </a:schemeClr>
                </a:solidFill>
                <a:latin typeface="+mn-lt"/>
              </a:rPr>
              <a:t>Pages are editable so feel free to add logos and change text. Some slides have a suggested script in the presenter notes</a:t>
            </a:r>
          </a:p>
          <a:p>
            <a:pPr>
              <a:lnSpc>
                <a:spcPct val="120000"/>
              </a:lnSpc>
              <a:spcBef>
                <a:spcPts val="0"/>
              </a:spcBef>
              <a:spcAft>
                <a:spcPts val="600"/>
              </a:spcAft>
            </a:pPr>
            <a:r>
              <a:rPr lang="en-US" sz="8000" dirty="0">
                <a:solidFill>
                  <a:schemeClr val="tx1">
                    <a:lumMod val="85000"/>
                    <a:lumOff val="15000"/>
                  </a:schemeClr>
                </a:solidFill>
                <a:latin typeface="+mn-lt"/>
              </a:rPr>
              <a:t>Please send any feedback to </a:t>
            </a:r>
            <a:r>
              <a:rPr lang="en-US" sz="8000" dirty="0">
                <a:solidFill>
                  <a:schemeClr val="tx1">
                    <a:lumMod val="85000"/>
                    <a:lumOff val="15000"/>
                  </a:schemeClr>
                </a:solidFill>
                <a:latin typeface="+mn-lt"/>
                <a:hlinkClick r:id="rId3">
                  <a:extLst>
                    <a:ext uri="{A12FA001-AC4F-418D-AE19-62706E023703}">
                      <ahyp:hlinkClr xmlns:ahyp="http://schemas.microsoft.com/office/drawing/2018/hyperlinkcolor" val="tx"/>
                    </a:ext>
                  </a:extLst>
                </a:hlinkClick>
              </a:rPr>
              <a:t>guardiansofgrub@wrap.org.uk</a:t>
            </a:r>
            <a:r>
              <a:rPr lang="en-US" sz="8000" dirty="0">
                <a:solidFill>
                  <a:schemeClr val="tx1">
                    <a:lumMod val="85000"/>
                    <a:lumOff val="15000"/>
                  </a:schemeClr>
                </a:solidFill>
                <a:latin typeface="+mn-lt"/>
              </a:rPr>
              <a:t> </a:t>
            </a:r>
          </a:p>
          <a:p>
            <a:endParaRPr lang="en-US" sz="18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321240B-B13D-5046-929A-6671DBAA2F93}"/>
              </a:ext>
            </a:extLst>
          </p:cNvPr>
          <p:cNvGrpSpPr/>
          <p:nvPr/>
        </p:nvGrpSpPr>
        <p:grpSpPr>
          <a:xfrm>
            <a:off x="8978654" y="5926237"/>
            <a:ext cx="3026657" cy="751921"/>
            <a:chOff x="7599289" y="5693481"/>
            <a:chExt cx="4382874" cy="1088850"/>
          </a:xfrm>
        </p:grpSpPr>
        <p:pic>
          <p:nvPicPr>
            <p:cNvPr id="5" name="Picture 4" descr="WRAP_Logo.png">
              <a:extLst>
                <a:ext uri="{FF2B5EF4-FFF2-40B4-BE49-F238E27FC236}">
                  <a16:creationId xmlns:a16="http://schemas.microsoft.com/office/drawing/2014/main" id="{03E04224-196A-D246-BDB2-2BF861AADC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6" name="Picture 5" descr="A close up of a logo&#10;&#10;Description automatically generated">
              <a:extLst>
                <a:ext uri="{FF2B5EF4-FFF2-40B4-BE49-F238E27FC236}">
                  <a16:creationId xmlns:a16="http://schemas.microsoft.com/office/drawing/2014/main" id="{D3A4A45C-27D4-AB48-B21E-9DD1F1249E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Tree>
    <p:extLst>
      <p:ext uri="{BB962C8B-B14F-4D97-AF65-F5344CB8AC3E}">
        <p14:creationId xmlns:p14="http://schemas.microsoft.com/office/powerpoint/2010/main" val="311670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77AE67-ED13-0E4D-875B-BE26108722B8}"/>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1" name="Title 1">
            <a:extLst>
              <a:ext uri="{FF2B5EF4-FFF2-40B4-BE49-F238E27FC236}">
                <a16:creationId xmlns:a16="http://schemas.microsoft.com/office/drawing/2014/main" id="{AFF7D2E5-A3D3-0842-9BFB-6BDF4E4B2B85}"/>
              </a:ext>
            </a:extLst>
          </p:cNvPr>
          <p:cNvSpPr>
            <a:spLocks noGrp="1"/>
          </p:cNvSpPr>
          <p:nvPr>
            <p:ph type="title"/>
          </p:nvPr>
        </p:nvSpPr>
        <p:spPr>
          <a:xfrm>
            <a:off x="508997" y="121342"/>
            <a:ext cx="10515600" cy="1274672"/>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IT’S IMPORTANT TO OUR CUSTOMERS</a:t>
            </a:r>
          </a:p>
        </p:txBody>
      </p:sp>
      <p:pic>
        <p:nvPicPr>
          <p:cNvPr id="17" name="Picture 16">
            <a:extLst>
              <a:ext uri="{FF2B5EF4-FFF2-40B4-BE49-F238E27FC236}">
                <a16:creationId xmlns:a16="http://schemas.microsoft.com/office/drawing/2014/main" id="{BFD4F157-3CDF-B24E-867D-B1EB52022C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19" name="TextBox 18">
            <a:extLst>
              <a:ext uri="{FF2B5EF4-FFF2-40B4-BE49-F238E27FC236}">
                <a16:creationId xmlns:a16="http://schemas.microsoft.com/office/drawing/2014/main" id="{112F8979-7718-4B40-AF68-FE85B9F76A4C}"/>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pic>
        <p:nvPicPr>
          <p:cNvPr id="20" name="Picture 19">
            <a:extLst>
              <a:ext uri="{FF2B5EF4-FFF2-40B4-BE49-F238E27FC236}">
                <a16:creationId xmlns:a16="http://schemas.microsoft.com/office/drawing/2014/main" id="{FCF25611-A017-A44D-ADBF-6D9B6FF60B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5957" y="1614447"/>
            <a:ext cx="3868896" cy="1977541"/>
          </a:xfrm>
          <a:prstGeom prst="rect">
            <a:avLst/>
          </a:prstGeom>
          <a:effectLst>
            <a:outerShdw blurRad="304800" dist="38100" dir="2700000" sx="102000" sy="102000" algn="tl" rotWithShape="0">
              <a:prstClr val="black">
                <a:alpha val="40000"/>
              </a:prstClr>
            </a:outerShdw>
          </a:effectLst>
        </p:spPr>
      </p:pic>
      <p:pic>
        <p:nvPicPr>
          <p:cNvPr id="22" name="Picture 21">
            <a:extLst>
              <a:ext uri="{FF2B5EF4-FFF2-40B4-BE49-F238E27FC236}">
                <a16:creationId xmlns:a16="http://schemas.microsoft.com/office/drawing/2014/main" id="{CF4E381A-987D-B746-87A2-C782CB17B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054" y="3098567"/>
            <a:ext cx="2431725" cy="3443849"/>
          </a:xfrm>
          <a:prstGeom prst="rect">
            <a:avLst/>
          </a:prstGeom>
          <a:effectLst>
            <a:outerShdw blurRad="304800" dist="38100" dir="2700000" sx="102000" sy="102000" algn="tl" rotWithShape="0">
              <a:prstClr val="black">
                <a:alpha val="40000"/>
              </a:prstClr>
            </a:outerShdw>
          </a:effectLst>
        </p:spPr>
      </p:pic>
      <p:pic>
        <p:nvPicPr>
          <p:cNvPr id="23" name="Picture 22">
            <a:extLst>
              <a:ext uri="{FF2B5EF4-FFF2-40B4-BE49-F238E27FC236}">
                <a16:creationId xmlns:a16="http://schemas.microsoft.com/office/drawing/2014/main" id="{5276E425-996A-ED43-A41B-5A0E17C14A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9909" y="3225523"/>
            <a:ext cx="2431725" cy="2360354"/>
          </a:xfrm>
          <a:prstGeom prst="rect">
            <a:avLst/>
          </a:prstGeom>
          <a:effectLst>
            <a:outerShdw blurRad="304800" dist="38100" dir="2700000" sx="102000" sy="102000" algn="tl" rotWithShape="0">
              <a:prstClr val="black">
                <a:alpha val="40000"/>
              </a:prstClr>
            </a:outerShdw>
          </a:effectLst>
        </p:spPr>
      </p:pic>
      <p:pic>
        <p:nvPicPr>
          <p:cNvPr id="25" name="Picture 24">
            <a:extLst>
              <a:ext uri="{FF2B5EF4-FFF2-40B4-BE49-F238E27FC236}">
                <a16:creationId xmlns:a16="http://schemas.microsoft.com/office/drawing/2014/main" id="{D6A41805-BF04-8F47-96D2-42504770C5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054" y="1614447"/>
            <a:ext cx="2816541" cy="1345919"/>
          </a:xfrm>
          <a:prstGeom prst="rect">
            <a:avLst/>
          </a:prstGeom>
          <a:effectLst>
            <a:outerShdw blurRad="304800" dist="38100" dir="2700000" sx="102000" sy="102000" algn="tl" rotWithShape="0">
              <a:prstClr val="black">
                <a:alpha val="40000"/>
              </a:prstClr>
            </a:outerShdw>
          </a:effectLst>
        </p:spPr>
      </p:pic>
      <p:pic>
        <p:nvPicPr>
          <p:cNvPr id="26" name="Picture 25">
            <a:extLst>
              <a:ext uri="{FF2B5EF4-FFF2-40B4-BE49-F238E27FC236}">
                <a16:creationId xmlns:a16="http://schemas.microsoft.com/office/drawing/2014/main" id="{D4DF2775-81C7-0C45-8E17-A51F16CE3F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37246" y="4427171"/>
            <a:ext cx="2770037" cy="1836910"/>
          </a:xfrm>
          <a:prstGeom prst="rect">
            <a:avLst/>
          </a:prstGeom>
          <a:effectLst>
            <a:outerShdw blurRad="304800" dist="38100" dir="2700000" sx="102000" sy="102000" algn="tl" rotWithShape="0">
              <a:prstClr val="black">
                <a:alpha val="40000"/>
              </a:prstClr>
            </a:outerShdw>
          </a:effectLst>
        </p:spPr>
      </p:pic>
      <p:pic>
        <p:nvPicPr>
          <p:cNvPr id="27" name="Picture 26">
            <a:extLst>
              <a:ext uri="{FF2B5EF4-FFF2-40B4-BE49-F238E27FC236}">
                <a16:creationId xmlns:a16="http://schemas.microsoft.com/office/drawing/2014/main" id="{620B3A23-328C-FB49-8C5D-69F59AA8C38D}"/>
              </a:ext>
            </a:extLst>
          </p:cNvPr>
          <p:cNvPicPr>
            <a:picLocks noChangeAspect="1"/>
          </p:cNvPicPr>
          <p:nvPr/>
        </p:nvPicPr>
        <p:blipFill>
          <a:blip r:embed="rId9"/>
          <a:stretch>
            <a:fillRect/>
          </a:stretch>
        </p:blipFill>
        <p:spPr>
          <a:xfrm>
            <a:off x="8755925" y="1614447"/>
            <a:ext cx="2410451" cy="2968241"/>
          </a:xfrm>
          <a:prstGeom prst="rect">
            <a:avLst/>
          </a:prstGeom>
          <a:effectLst>
            <a:outerShdw blurRad="304800" dist="38100" dir="2700000" sx="102000" sy="102000" algn="tl" rotWithShape="0">
              <a:prstClr val="black">
                <a:alpha val="40000"/>
              </a:prstClr>
            </a:outerShdw>
          </a:effectLst>
        </p:spPr>
      </p:pic>
      <p:pic>
        <p:nvPicPr>
          <p:cNvPr id="24" name="Picture 23">
            <a:extLst>
              <a:ext uri="{FF2B5EF4-FFF2-40B4-BE49-F238E27FC236}">
                <a16:creationId xmlns:a16="http://schemas.microsoft.com/office/drawing/2014/main" id="{E8CC121D-02C6-0F42-B236-2BADF6BB1706}"/>
              </a:ext>
            </a:extLst>
          </p:cNvPr>
          <p:cNvPicPr>
            <a:picLocks noChangeAspect="1"/>
          </p:cNvPicPr>
          <p:nvPr/>
        </p:nvPicPr>
        <p:blipFill>
          <a:blip r:embed="rId10"/>
          <a:stretch>
            <a:fillRect/>
          </a:stretch>
        </p:blipFill>
        <p:spPr>
          <a:xfrm>
            <a:off x="8227208" y="4214293"/>
            <a:ext cx="3678251" cy="1680644"/>
          </a:xfrm>
          <a:prstGeom prst="rect">
            <a:avLst/>
          </a:prstGeom>
          <a:effectLst>
            <a:outerShdw blurRad="304800" dist="38100" dir="2700000" sx="102000" sy="102000" algn="tl" rotWithShape="0">
              <a:prstClr val="black">
                <a:alpha val="40000"/>
              </a:prstClr>
            </a:outerShdw>
          </a:effectLst>
        </p:spPr>
      </p:pic>
      <p:grpSp>
        <p:nvGrpSpPr>
          <p:cNvPr id="28" name="Group 27">
            <a:extLst>
              <a:ext uri="{FF2B5EF4-FFF2-40B4-BE49-F238E27FC236}">
                <a16:creationId xmlns:a16="http://schemas.microsoft.com/office/drawing/2014/main" id="{9188975E-3A7A-4741-B557-C6CEC7D96091}"/>
              </a:ext>
            </a:extLst>
          </p:cNvPr>
          <p:cNvGrpSpPr/>
          <p:nvPr/>
        </p:nvGrpSpPr>
        <p:grpSpPr>
          <a:xfrm>
            <a:off x="8978654" y="5926237"/>
            <a:ext cx="3026657" cy="751921"/>
            <a:chOff x="7599289" y="5693481"/>
            <a:chExt cx="4382874" cy="1088850"/>
          </a:xfrm>
        </p:grpSpPr>
        <p:pic>
          <p:nvPicPr>
            <p:cNvPr id="29" name="Picture 28" descr="WRAP_Logo.png">
              <a:extLst>
                <a:ext uri="{FF2B5EF4-FFF2-40B4-BE49-F238E27FC236}">
                  <a16:creationId xmlns:a16="http://schemas.microsoft.com/office/drawing/2014/main" id="{E0A09B39-2801-A843-AD57-EF70D903E5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30" name="Picture 29" descr="A close up of a logo&#10;&#10;Description automatically generated">
              <a:extLst>
                <a:ext uri="{FF2B5EF4-FFF2-40B4-BE49-F238E27FC236}">
                  <a16:creationId xmlns:a16="http://schemas.microsoft.com/office/drawing/2014/main" id="{11A8DBD0-2554-C540-B545-587D204127C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Tree>
    <p:extLst>
      <p:ext uri="{BB962C8B-B14F-4D97-AF65-F5344CB8AC3E}">
        <p14:creationId xmlns:p14="http://schemas.microsoft.com/office/powerpoint/2010/main" val="219567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B0EA834-86C2-A243-9912-9D09AB950C06}"/>
              </a:ext>
            </a:extLst>
          </p:cNvPr>
          <p:cNvSpPr txBox="1">
            <a:spLocks/>
          </p:cNvSpPr>
          <p:nvPr/>
        </p:nvSpPr>
        <p:spPr>
          <a:xfrm>
            <a:off x="4949686" y="2028565"/>
            <a:ext cx="6579705" cy="3874891"/>
          </a:xfrm>
          <a:prstGeom prst="rect">
            <a:avLst/>
          </a:prstGeom>
        </p:spPr>
        <p:txBody>
          <a:bodyPr vert="horz" lIns="0" tIns="0" rIns="0" bIns="0" rtlCol="0" anchor="b">
            <a:noAutofit/>
          </a:bodyPr>
          <a:lstStyle>
            <a:lvl1pPr marL="0" indent="0" algn="l" defTabSz="606438" rtl="0" eaLnBrk="1" latinLnBrk="0" hangingPunct="1">
              <a:spcBef>
                <a:spcPts val="0"/>
              </a:spcBef>
              <a:spcAft>
                <a:spcPts val="1600"/>
              </a:spcAft>
              <a:buFont typeface="Arial"/>
              <a:buNone/>
              <a:defRPr sz="3200" b="1" i="0" kern="1200">
                <a:solidFill>
                  <a:schemeClr val="tx1"/>
                </a:solidFill>
                <a:latin typeface="Open Sans"/>
                <a:ea typeface="+mn-ea"/>
                <a:cs typeface="Open Sans"/>
              </a:defRPr>
            </a:lvl1pPr>
            <a:lvl2pPr marL="609570" indent="0" algn="l" defTabSz="606438" rtl="0" eaLnBrk="1" latinLnBrk="0" hangingPunct="1">
              <a:spcBef>
                <a:spcPts val="0"/>
              </a:spcBef>
              <a:spcAft>
                <a:spcPts val="1600"/>
              </a:spcAft>
              <a:buFont typeface="Arial"/>
              <a:buNone/>
              <a:defRPr sz="2667" b="1" i="0" kern="1200">
                <a:solidFill>
                  <a:schemeClr val="tx1"/>
                </a:solidFill>
                <a:latin typeface="Open Sans"/>
                <a:ea typeface="+mn-ea"/>
                <a:cs typeface="Open Sans"/>
              </a:defRPr>
            </a:lvl2pPr>
            <a:lvl3pPr marL="1219140" indent="0" algn="l" defTabSz="606438" rtl="0" eaLnBrk="1" latinLnBrk="0" hangingPunct="1">
              <a:spcBef>
                <a:spcPts val="0"/>
              </a:spcBef>
              <a:spcAft>
                <a:spcPts val="1600"/>
              </a:spcAft>
              <a:buFont typeface="Arial"/>
              <a:buNone/>
              <a:defRPr sz="2400" b="1" i="0" kern="1200">
                <a:solidFill>
                  <a:schemeClr val="tx1"/>
                </a:solidFill>
                <a:latin typeface="Open Sans"/>
                <a:ea typeface="+mn-ea"/>
                <a:cs typeface="Open Sans"/>
              </a:defRPr>
            </a:lvl3pPr>
            <a:lvl4pPr marL="1828709" indent="0" algn="l" defTabSz="606438" rtl="0" eaLnBrk="1" latinLnBrk="0" hangingPunct="1">
              <a:spcBef>
                <a:spcPts val="0"/>
              </a:spcBef>
              <a:spcAft>
                <a:spcPts val="1600"/>
              </a:spcAft>
              <a:buFont typeface="Arial"/>
              <a:buNone/>
              <a:defRPr sz="2133" b="1" i="0" kern="1200">
                <a:solidFill>
                  <a:schemeClr val="tx1"/>
                </a:solidFill>
                <a:latin typeface="Open Sans"/>
                <a:ea typeface="+mn-ea"/>
                <a:cs typeface="Open Sans"/>
              </a:defRPr>
            </a:lvl4pPr>
            <a:lvl5pPr marL="2438278" indent="0" algn="l" defTabSz="606438" rtl="0" eaLnBrk="1" latinLnBrk="0" hangingPunct="1">
              <a:spcBef>
                <a:spcPts val="0"/>
              </a:spcBef>
              <a:spcAft>
                <a:spcPts val="1600"/>
              </a:spcAft>
              <a:buFont typeface="Arial"/>
              <a:buNone/>
              <a:defRPr sz="2133" b="1" i="0" kern="1200">
                <a:solidFill>
                  <a:schemeClr val="tx1"/>
                </a:solidFill>
                <a:latin typeface="Open Sans"/>
                <a:ea typeface="+mn-ea"/>
                <a:cs typeface="Open Sans"/>
              </a:defRPr>
            </a:lvl5pPr>
            <a:lvl6pPr marL="3047848" indent="0" algn="l" defTabSz="606438" rtl="0" eaLnBrk="1" latinLnBrk="0" hangingPunct="1">
              <a:spcBef>
                <a:spcPct val="20000"/>
              </a:spcBef>
              <a:buFont typeface="Arial"/>
              <a:buNone/>
              <a:defRPr sz="2133" b="1" kern="1200">
                <a:solidFill>
                  <a:schemeClr val="tx1"/>
                </a:solidFill>
                <a:latin typeface="+mn-lt"/>
                <a:ea typeface="+mn-ea"/>
                <a:cs typeface="+mn-cs"/>
              </a:defRPr>
            </a:lvl6pPr>
            <a:lvl7pPr marL="3657418" indent="0" algn="l" defTabSz="606438" rtl="0" eaLnBrk="1" latinLnBrk="0" hangingPunct="1">
              <a:spcBef>
                <a:spcPct val="20000"/>
              </a:spcBef>
              <a:buFont typeface="Arial"/>
              <a:buNone/>
              <a:defRPr sz="2133" b="1" kern="1200">
                <a:solidFill>
                  <a:schemeClr val="tx1"/>
                </a:solidFill>
                <a:latin typeface="+mn-lt"/>
                <a:ea typeface="+mn-ea"/>
                <a:cs typeface="+mn-cs"/>
              </a:defRPr>
            </a:lvl7pPr>
            <a:lvl8pPr marL="4266987" indent="0" algn="l" defTabSz="606438" rtl="0" eaLnBrk="1" latinLnBrk="0" hangingPunct="1">
              <a:spcBef>
                <a:spcPct val="20000"/>
              </a:spcBef>
              <a:buFont typeface="Arial"/>
              <a:buNone/>
              <a:defRPr sz="2133" b="1" kern="1200">
                <a:solidFill>
                  <a:schemeClr val="tx1"/>
                </a:solidFill>
                <a:latin typeface="+mn-lt"/>
                <a:ea typeface="+mn-ea"/>
                <a:cs typeface="+mn-cs"/>
              </a:defRPr>
            </a:lvl8pPr>
            <a:lvl9pPr marL="4876557" indent="0" algn="l" defTabSz="606438" rtl="0" eaLnBrk="1" latinLnBrk="0" hangingPunct="1">
              <a:spcBef>
                <a:spcPct val="20000"/>
              </a:spcBef>
              <a:buFont typeface="Arial"/>
              <a:buNone/>
              <a:defRPr sz="2133" b="1" kern="1200">
                <a:solidFill>
                  <a:schemeClr val="tx1"/>
                </a:solidFill>
                <a:latin typeface="+mn-lt"/>
                <a:ea typeface="+mn-ea"/>
                <a:cs typeface="+mn-cs"/>
              </a:defRPr>
            </a:lvl9pPr>
          </a:lstStyle>
          <a:p>
            <a:r>
              <a:rPr lang="en-US" sz="2800" dirty="0">
                <a:solidFill>
                  <a:schemeClr val="tx1">
                    <a:lumMod val="50000"/>
                  </a:schemeClr>
                </a:solidFill>
                <a:latin typeface="Calibri" panose="020F0502020204030204" pitchFamily="34" charset="0"/>
                <a:cs typeface="Calibri" panose="020F0502020204030204" pitchFamily="34" charset="0"/>
              </a:rPr>
              <a:t>81% </a:t>
            </a:r>
            <a:r>
              <a:rPr lang="en-US" sz="2800" b="0" dirty="0">
                <a:solidFill>
                  <a:schemeClr val="tx1">
                    <a:lumMod val="50000"/>
                  </a:schemeClr>
                </a:solidFill>
                <a:latin typeface="Calibri" panose="020F0502020204030204" pitchFamily="34" charset="0"/>
                <a:cs typeface="Calibri" panose="020F0502020204030204" pitchFamily="34" charset="0"/>
              </a:rPr>
              <a:t>of the UK population care about the climate crisis and </a:t>
            </a:r>
            <a:r>
              <a:rPr lang="en-US" sz="2800" dirty="0">
                <a:solidFill>
                  <a:schemeClr val="tx1">
                    <a:lumMod val="50000"/>
                  </a:schemeClr>
                </a:solidFill>
                <a:latin typeface="Calibri" panose="020F0502020204030204" pitchFamily="34" charset="0"/>
                <a:cs typeface="Calibri" panose="020F0502020204030204" pitchFamily="34" charset="0"/>
              </a:rPr>
              <a:t>32% </a:t>
            </a:r>
            <a:r>
              <a:rPr lang="en-US" sz="2800" b="0" dirty="0">
                <a:solidFill>
                  <a:schemeClr val="tx1">
                    <a:lumMod val="50000"/>
                  </a:schemeClr>
                </a:solidFill>
                <a:latin typeface="Calibri" panose="020F0502020204030204" pitchFamily="34" charset="0"/>
                <a:cs typeface="Calibri" panose="020F0502020204030204" pitchFamily="34" charset="0"/>
              </a:rPr>
              <a:t>see a link between food waste and the environment. </a:t>
            </a:r>
          </a:p>
          <a:p>
            <a:r>
              <a:rPr lang="en-US" sz="2800" b="0" dirty="0">
                <a:solidFill>
                  <a:schemeClr val="tx1">
                    <a:lumMod val="50000"/>
                  </a:schemeClr>
                </a:solidFill>
                <a:latin typeface="Calibri" panose="020F0502020204030204" pitchFamily="34" charset="0"/>
                <a:cs typeface="Calibri" panose="020F0502020204030204" pitchFamily="34" charset="0"/>
              </a:rPr>
              <a:t>Furthermore, the most recent FSA Consumer tracker shows that after food safety, </a:t>
            </a:r>
            <a:r>
              <a:rPr lang="en-US" sz="2800" dirty="0">
                <a:solidFill>
                  <a:schemeClr val="tx1">
                    <a:lumMod val="50000"/>
                  </a:schemeClr>
                </a:solidFill>
                <a:latin typeface="Calibri" panose="020F0502020204030204" pitchFamily="34" charset="0"/>
                <a:cs typeface="Calibri" panose="020F0502020204030204" pitchFamily="34" charset="0"/>
              </a:rPr>
              <a:t>57% </a:t>
            </a:r>
            <a:r>
              <a:rPr lang="en-US" sz="2800" b="0" dirty="0">
                <a:solidFill>
                  <a:schemeClr val="tx1">
                    <a:lumMod val="50000"/>
                  </a:schemeClr>
                </a:solidFill>
                <a:latin typeface="Calibri" panose="020F0502020204030204" pitchFamily="34" charset="0"/>
                <a:cs typeface="Calibri" panose="020F0502020204030204" pitchFamily="34" charset="0"/>
              </a:rPr>
              <a:t>of people believe the next most important issue is food waste.</a:t>
            </a:r>
          </a:p>
          <a:p>
            <a:r>
              <a:rPr lang="en-US" dirty="0">
                <a:latin typeface="Arial" panose="020B0604020202020204" pitchFamily="34" charset="0"/>
                <a:cs typeface="Arial" panose="020B0604020202020204" pitchFamily="34" charset="0"/>
              </a:rPr>
              <a:t> </a:t>
            </a:r>
          </a:p>
        </p:txBody>
      </p:sp>
      <p:grpSp>
        <p:nvGrpSpPr>
          <p:cNvPr id="12" name="Group 11">
            <a:extLst>
              <a:ext uri="{FF2B5EF4-FFF2-40B4-BE49-F238E27FC236}">
                <a16:creationId xmlns:a16="http://schemas.microsoft.com/office/drawing/2014/main" id="{8FC3DF45-3A23-CB49-BFC6-1984AC5A8848}"/>
              </a:ext>
            </a:extLst>
          </p:cNvPr>
          <p:cNvGrpSpPr/>
          <p:nvPr/>
        </p:nvGrpSpPr>
        <p:grpSpPr>
          <a:xfrm>
            <a:off x="8978654" y="5926237"/>
            <a:ext cx="3026657" cy="751921"/>
            <a:chOff x="7599289" y="5693481"/>
            <a:chExt cx="4382874" cy="1088850"/>
          </a:xfrm>
        </p:grpSpPr>
        <p:pic>
          <p:nvPicPr>
            <p:cNvPr id="13" name="Picture 12" descr="WRAP_Logo.png">
              <a:extLst>
                <a:ext uri="{FF2B5EF4-FFF2-40B4-BE49-F238E27FC236}">
                  <a16:creationId xmlns:a16="http://schemas.microsoft.com/office/drawing/2014/main" id="{762D5996-29BB-EF4A-8647-48840EC83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4" name="Picture 13" descr="A close up of a logo&#10;&#10;Description automatically generated">
              <a:extLst>
                <a:ext uri="{FF2B5EF4-FFF2-40B4-BE49-F238E27FC236}">
                  <a16:creationId xmlns:a16="http://schemas.microsoft.com/office/drawing/2014/main" id="{7FF9ECFC-B726-1A4C-91ED-0739525F73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9" name="TextBox 18">
            <a:extLst>
              <a:ext uri="{FF2B5EF4-FFF2-40B4-BE49-F238E27FC236}">
                <a16:creationId xmlns:a16="http://schemas.microsoft.com/office/drawing/2014/main" id="{1EC420C8-C05F-B047-BB03-A57803F73AB9}"/>
              </a:ext>
            </a:extLst>
          </p:cNvPr>
          <p:cNvSpPr txBox="1"/>
          <p:nvPr/>
        </p:nvSpPr>
        <p:spPr>
          <a:xfrm>
            <a:off x="4877888" y="5342703"/>
            <a:ext cx="5768512" cy="523220"/>
          </a:xfrm>
          <a:prstGeom prst="rect">
            <a:avLst/>
          </a:prstGeom>
          <a:noFill/>
        </p:spPr>
        <p:txBody>
          <a:bodyPr wrap="square" rtlCol="0">
            <a:spAutoFit/>
          </a:bodyPr>
          <a:lstStyle/>
          <a:p>
            <a:r>
              <a:rPr lang="en-US" sz="1400" spc="-5" dirty="0">
                <a:solidFill>
                  <a:srgbClr val="131A21"/>
                </a:solidFill>
                <a:latin typeface="Calibri" panose="020F0502020204030204" pitchFamily="34" charset="0"/>
                <a:cs typeface="Calibri" panose="020F0502020204030204" pitchFamily="34" charset="0"/>
              </a:rPr>
              <a:t>*Source: WRAP, 2020, Banbury, Trends Survey 2020, Prepared by WRAP</a:t>
            </a:r>
          </a:p>
          <a:p>
            <a:r>
              <a:rPr lang="en-US" sz="1400" spc="-5" dirty="0">
                <a:solidFill>
                  <a:srgbClr val="131A21"/>
                </a:solidFill>
                <a:latin typeface="Calibri" panose="020F0502020204030204" pitchFamily="34" charset="0"/>
                <a:cs typeface="Calibri" panose="020F0502020204030204" pitchFamily="34" charset="0"/>
              </a:rPr>
              <a:t>**Source: FSA’s Public Attitudes Tracker Survey Wave 19 results published</a:t>
            </a:r>
          </a:p>
        </p:txBody>
      </p:sp>
      <p:sp>
        <p:nvSpPr>
          <p:cNvPr id="11" name="Rectangle 10">
            <a:extLst>
              <a:ext uri="{FF2B5EF4-FFF2-40B4-BE49-F238E27FC236}">
                <a16:creationId xmlns:a16="http://schemas.microsoft.com/office/drawing/2014/main" id="{B268893D-ACB3-7C41-8876-B8ED6B50F196}"/>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itle 1">
            <a:extLst>
              <a:ext uri="{FF2B5EF4-FFF2-40B4-BE49-F238E27FC236}">
                <a16:creationId xmlns:a16="http://schemas.microsoft.com/office/drawing/2014/main" id="{5F737AE3-3121-E249-8DE8-ED9247CD2B54}"/>
              </a:ext>
            </a:extLst>
          </p:cNvPr>
          <p:cNvSpPr>
            <a:spLocks noGrp="1"/>
          </p:cNvSpPr>
          <p:nvPr>
            <p:ph type="title"/>
          </p:nvPr>
        </p:nvSpPr>
        <p:spPr>
          <a:xfrm>
            <a:off x="508997" y="121342"/>
            <a:ext cx="10515600" cy="1274672"/>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IT’S IMPORTANT TO OUR CUSTOMERS</a:t>
            </a:r>
          </a:p>
        </p:txBody>
      </p:sp>
      <p:pic>
        <p:nvPicPr>
          <p:cNvPr id="17" name="Picture 16">
            <a:extLst>
              <a:ext uri="{FF2B5EF4-FFF2-40B4-BE49-F238E27FC236}">
                <a16:creationId xmlns:a16="http://schemas.microsoft.com/office/drawing/2014/main" id="{7958B833-AAD9-B446-9FE7-0DC6E16899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20" name="TextBox 19">
            <a:extLst>
              <a:ext uri="{FF2B5EF4-FFF2-40B4-BE49-F238E27FC236}">
                <a16:creationId xmlns:a16="http://schemas.microsoft.com/office/drawing/2014/main" id="{20614AF4-9DE6-C749-9284-9669BA20BC47}"/>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pic>
        <p:nvPicPr>
          <p:cNvPr id="2" name="Picture 1">
            <a:extLst>
              <a:ext uri="{FF2B5EF4-FFF2-40B4-BE49-F238E27FC236}">
                <a16:creationId xmlns:a16="http://schemas.microsoft.com/office/drawing/2014/main" id="{121E0920-4013-BE42-A1E4-0EEDEA3F4A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0626" r="-5414"/>
          <a:stretch/>
        </p:blipFill>
        <p:spPr>
          <a:xfrm>
            <a:off x="-26500" y="1594999"/>
            <a:ext cx="6122499" cy="5263001"/>
          </a:xfrm>
          <a:prstGeom prst="rect">
            <a:avLst/>
          </a:prstGeom>
        </p:spPr>
      </p:pic>
    </p:spTree>
    <p:extLst>
      <p:ext uri="{BB962C8B-B14F-4D97-AF65-F5344CB8AC3E}">
        <p14:creationId xmlns:p14="http://schemas.microsoft.com/office/powerpoint/2010/main" val="303266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F4BBB-7CC5-4105-A177-343EEF86892D}"/>
              </a:ext>
            </a:extLst>
          </p:cNvPr>
          <p:cNvSpPr/>
          <p:nvPr/>
        </p:nvSpPr>
        <p:spPr>
          <a:xfrm>
            <a:off x="5974813" y="3244334"/>
            <a:ext cx="248786" cy="369332"/>
          </a:xfrm>
          <a:prstGeom prst="rect">
            <a:avLst/>
          </a:prstGeom>
        </p:spPr>
        <p:txBody>
          <a:bodyPr wrap="none">
            <a:spAutoFit/>
          </a:bodyPr>
          <a:lstStyle/>
          <a:p>
            <a:r>
              <a:rPr lang="en-GB" dirty="0">
                <a:solidFill>
                  <a:srgbClr val="000000"/>
                </a:solidFill>
                <a:latin typeface="Arial" panose="020B0604020202020204" pitchFamily="34" charset="0"/>
              </a:rPr>
              <a:t> </a:t>
            </a:r>
            <a:endParaRPr lang="en-GB" dirty="0">
              <a:latin typeface="Arial" panose="020B0604020202020204" pitchFamily="34" charset="0"/>
            </a:endParaRPr>
          </a:p>
        </p:txBody>
      </p:sp>
      <p:sp>
        <p:nvSpPr>
          <p:cNvPr id="5" name="Rectangle 4">
            <a:extLst>
              <a:ext uri="{FF2B5EF4-FFF2-40B4-BE49-F238E27FC236}">
                <a16:creationId xmlns:a16="http://schemas.microsoft.com/office/drawing/2014/main" id="{D58034C0-065E-4020-9F52-8D3DF1126D3E}"/>
              </a:ext>
            </a:extLst>
          </p:cNvPr>
          <p:cNvSpPr/>
          <p:nvPr/>
        </p:nvSpPr>
        <p:spPr>
          <a:xfrm>
            <a:off x="5972407" y="1030778"/>
            <a:ext cx="3005337" cy="369332"/>
          </a:xfrm>
          <a:prstGeom prst="rect">
            <a:avLst/>
          </a:prstGeom>
        </p:spPr>
        <p:txBody>
          <a:bodyPr wrap="square">
            <a:spAutoFit/>
          </a:bodyPr>
          <a:lstStyle/>
          <a:p>
            <a:r>
              <a:rPr lang="en-GB" dirty="0">
                <a:latin typeface="Arial" panose="020B0604020202020204" pitchFamily="34" charset="0"/>
              </a:rPr>
              <a:t> </a:t>
            </a:r>
          </a:p>
        </p:txBody>
      </p:sp>
      <p:grpSp>
        <p:nvGrpSpPr>
          <p:cNvPr id="3" name="Group 2">
            <a:extLst>
              <a:ext uri="{FF2B5EF4-FFF2-40B4-BE49-F238E27FC236}">
                <a16:creationId xmlns:a16="http://schemas.microsoft.com/office/drawing/2014/main" id="{7F040AA1-6741-4B08-A4C4-719DFEEFFABD}"/>
              </a:ext>
            </a:extLst>
          </p:cNvPr>
          <p:cNvGrpSpPr/>
          <p:nvPr/>
        </p:nvGrpSpPr>
        <p:grpSpPr>
          <a:xfrm>
            <a:off x="1596969" y="1064415"/>
            <a:ext cx="9253260" cy="5793585"/>
            <a:chOff x="1742458" y="-11209"/>
            <a:chExt cx="10964203" cy="6897611"/>
          </a:xfrm>
        </p:grpSpPr>
        <p:pic>
          <p:nvPicPr>
            <p:cNvPr id="8" name="Picture 7" descr="A close up of a screen&#10;&#10;Description automatically generated">
              <a:extLst>
                <a:ext uri="{FF2B5EF4-FFF2-40B4-BE49-F238E27FC236}">
                  <a16:creationId xmlns:a16="http://schemas.microsoft.com/office/drawing/2014/main" id="{46977A60-D01A-4870-ADBF-90BD7FB2E6E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l="14038" t="22398" r="12745" b="20061"/>
            <a:stretch/>
          </p:blipFill>
          <p:spPr>
            <a:xfrm>
              <a:off x="1742458" y="-11209"/>
              <a:ext cx="10964203" cy="6897611"/>
            </a:xfrm>
            <a:prstGeom prst="rect">
              <a:avLst/>
            </a:prstGeom>
          </p:spPr>
        </p:pic>
        <p:pic>
          <p:nvPicPr>
            <p:cNvPr id="2" name="Online Media 1" title="Introducing the Guardians of Grub">
              <a:hlinkClick r:id="" action="ppaction://media"/>
              <a:extLst>
                <a:ext uri="{FF2B5EF4-FFF2-40B4-BE49-F238E27FC236}">
                  <a16:creationId xmlns:a16="http://schemas.microsoft.com/office/drawing/2014/main" id="{78A695EB-4157-4427-BBCF-181FF153479D}"/>
                </a:ext>
              </a:extLst>
            </p:cNvPr>
            <p:cNvPicPr>
              <a:picLocks noRot="1" noChangeAspect="1"/>
            </p:cNvPicPr>
            <p:nvPr>
              <a:videoFile r:link="rId1"/>
            </p:nvPr>
          </p:nvPicPr>
          <p:blipFill>
            <a:blip r:embed="rId6"/>
            <a:stretch>
              <a:fillRect/>
            </a:stretch>
          </p:blipFill>
          <p:spPr>
            <a:xfrm>
              <a:off x="2116201" y="305019"/>
              <a:ext cx="9974943" cy="5156974"/>
            </a:xfrm>
            <a:prstGeom prst="rect">
              <a:avLst/>
            </a:prstGeom>
          </p:spPr>
        </p:pic>
      </p:grpSp>
      <p:grpSp>
        <p:nvGrpSpPr>
          <p:cNvPr id="14" name="Group 13">
            <a:extLst>
              <a:ext uri="{FF2B5EF4-FFF2-40B4-BE49-F238E27FC236}">
                <a16:creationId xmlns:a16="http://schemas.microsoft.com/office/drawing/2014/main" id="{FC40135A-711E-5341-845C-83A7ACD3F63C}"/>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62DD6293-A0F4-8E4C-A2B4-DAD26E7616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6" name="Picture 15" descr="A close up of a logo&#10;&#10;Description automatically generated">
              <a:extLst>
                <a:ext uri="{FF2B5EF4-FFF2-40B4-BE49-F238E27FC236}">
                  <a16:creationId xmlns:a16="http://schemas.microsoft.com/office/drawing/2014/main" id="{C98210E4-88B0-1943-8DEF-0657195A66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12" name="Picture 11">
            <a:extLst>
              <a:ext uri="{FF2B5EF4-FFF2-40B4-BE49-F238E27FC236}">
                <a16:creationId xmlns:a16="http://schemas.microsoft.com/office/drawing/2014/main" id="{8F9826AC-EC8B-9942-B23F-C2A6AF781A7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3" name="TextBox 12">
            <a:extLst>
              <a:ext uri="{FF2B5EF4-FFF2-40B4-BE49-F238E27FC236}">
                <a16:creationId xmlns:a16="http://schemas.microsoft.com/office/drawing/2014/main" id="{F9F52DCD-F0C5-EC41-AF43-172CD6085726}"/>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143956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844040-DA77-1D4A-A542-4ABD3CDDEC6C}"/>
              </a:ext>
            </a:extLst>
          </p:cNvPr>
          <p:cNvGrpSpPr/>
          <p:nvPr/>
        </p:nvGrpSpPr>
        <p:grpSpPr>
          <a:xfrm>
            <a:off x="8978654" y="5926237"/>
            <a:ext cx="3026657" cy="751921"/>
            <a:chOff x="7599289" y="5693481"/>
            <a:chExt cx="4382874" cy="1088850"/>
          </a:xfrm>
        </p:grpSpPr>
        <p:pic>
          <p:nvPicPr>
            <p:cNvPr id="8" name="Picture 7" descr="WRAP_Logo.png">
              <a:extLst>
                <a:ext uri="{FF2B5EF4-FFF2-40B4-BE49-F238E27FC236}">
                  <a16:creationId xmlns:a16="http://schemas.microsoft.com/office/drawing/2014/main" id="{99E4FCB1-CAD8-8248-B1BD-C492A844F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9" name="Picture 8" descr="A close up of a logo&#10;&#10;Description automatically generated">
              <a:extLst>
                <a:ext uri="{FF2B5EF4-FFF2-40B4-BE49-F238E27FC236}">
                  <a16:creationId xmlns:a16="http://schemas.microsoft.com/office/drawing/2014/main" id="{2ED30ABD-EF37-7E46-B398-670F5B359E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1" name="Rectangle 10">
            <a:extLst>
              <a:ext uri="{FF2B5EF4-FFF2-40B4-BE49-F238E27FC236}">
                <a16:creationId xmlns:a16="http://schemas.microsoft.com/office/drawing/2014/main" id="{75EEA669-9A5A-1241-835A-773271B952E5}"/>
              </a:ext>
            </a:extLst>
          </p:cNvPr>
          <p:cNvSpPr/>
          <p:nvPr/>
        </p:nvSpPr>
        <p:spPr>
          <a:xfrm>
            <a:off x="178852" y="1617182"/>
            <a:ext cx="11797883" cy="4770537"/>
          </a:xfrm>
          <a:prstGeom prst="rect">
            <a:avLst/>
          </a:prstGeom>
        </p:spPr>
        <p:txBody>
          <a:bodyPr wrap="square">
            <a:spAutoFit/>
          </a:bodyPr>
          <a:lstStyle/>
          <a:p>
            <a:pPr marL="285750" indent="-285750">
              <a:buFont typeface="Arial" panose="020B0604020202020204" pitchFamily="34" charset="0"/>
              <a:buChar char="•"/>
            </a:pPr>
            <a:r>
              <a:rPr lang="en-GB" sz="1600" b="1" dirty="0">
                <a:solidFill>
                  <a:srgbClr val="000000"/>
                </a:solidFill>
                <a:latin typeface="Calibri" panose="020F0502020204030204" pitchFamily="34" charset="0"/>
              </a:rPr>
              <a:t>Find out </a:t>
            </a:r>
            <a:r>
              <a:rPr lang="en-GB" sz="1600" dirty="0">
                <a:solidFill>
                  <a:srgbClr val="000000"/>
                </a:solidFill>
                <a:latin typeface="Calibri" panose="020F0502020204030204" pitchFamily="34" charset="0"/>
              </a:rPr>
              <a:t>how much money and carbon equivalent we could be saving over a year by reducing wasted food with the </a:t>
            </a:r>
            <a:r>
              <a:rPr lang="en-GB" sz="1600" dirty="0">
                <a:solidFill>
                  <a:srgbClr val="7030A0"/>
                </a:solidFill>
                <a:latin typeface="Calibri" panose="020F0502020204030204" pitchFamily="34" charset="0"/>
                <a:hlinkClick r:id="rId5">
                  <a:extLst>
                    <a:ext uri="{A12FA001-AC4F-418D-AE19-62706E023703}">
                      <ahyp:hlinkClr xmlns:ahyp="http://schemas.microsoft.com/office/drawing/2018/hyperlinkcolor" val="tx"/>
                    </a:ext>
                  </a:extLst>
                </a:hlinkClick>
              </a:rPr>
              <a:t>simple calculator tool </a:t>
            </a:r>
            <a:r>
              <a:rPr lang="en-GB" sz="1600" dirty="0">
                <a:solidFill>
                  <a:srgbClr val="000000"/>
                </a:solidFill>
                <a:latin typeface="Calibri" panose="020F0502020204030204" pitchFamily="34" charset="0"/>
              </a:rPr>
              <a:t>– all you need is estimated cover numbers</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Commit to Target, Measure, Act</a:t>
            </a:r>
            <a:r>
              <a:rPr lang="en-GB" sz="1600" dirty="0">
                <a:solidFill>
                  <a:srgbClr val="000000"/>
                </a:solidFill>
                <a:latin typeface="Calibri" panose="020F0502020204030204" pitchFamily="34" charset="0"/>
              </a:rPr>
              <a:t>. Set a</a:t>
            </a:r>
            <a:r>
              <a:rPr lang="en-GB" sz="1600" b="1" dirty="0">
                <a:solidFill>
                  <a:srgbClr val="000000"/>
                </a:solidFill>
                <a:latin typeface="Calibri" panose="020F0502020204030204" pitchFamily="34" charset="0"/>
              </a:rPr>
              <a:t> Target </a:t>
            </a:r>
            <a:r>
              <a:rPr lang="en-GB" sz="1600" dirty="0">
                <a:solidFill>
                  <a:srgbClr val="000000"/>
                </a:solidFill>
                <a:latin typeface="Calibri" panose="020F0502020204030204" pitchFamily="34" charset="0"/>
              </a:rPr>
              <a:t>for reducing food waste, start </a:t>
            </a:r>
            <a:r>
              <a:rPr lang="en-GB" sz="1600" b="1" dirty="0">
                <a:solidFill>
                  <a:srgbClr val="000000"/>
                </a:solidFill>
                <a:latin typeface="Calibri" panose="020F0502020204030204" pitchFamily="34" charset="0"/>
              </a:rPr>
              <a:t>Measuring</a:t>
            </a:r>
            <a:r>
              <a:rPr lang="en-GB" sz="1600" dirty="0">
                <a:solidFill>
                  <a:srgbClr val="000000"/>
                </a:solidFill>
                <a:latin typeface="Calibri" panose="020F0502020204030204" pitchFamily="34" charset="0"/>
              </a:rPr>
              <a:t> your waste, then </a:t>
            </a:r>
            <a:r>
              <a:rPr lang="en-GB" sz="1600" b="1" dirty="0">
                <a:solidFill>
                  <a:srgbClr val="000000"/>
                </a:solidFill>
                <a:latin typeface="Calibri" panose="020F0502020204030204" pitchFamily="34" charset="0"/>
              </a:rPr>
              <a:t>Act</a:t>
            </a:r>
            <a:r>
              <a:rPr lang="en-GB" sz="1600" dirty="0">
                <a:solidFill>
                  <a:srgbClr val="000000"/>
                </a:solidFill>
                <a:latin typeface="Calibri" panose="020F0502020204030204" pitchFamily="34" charset="0"/>
              </a:rPr>
              <a:t> to tackle it. A 20% reduction</a:t>
            </a:r>
            <a:r>
              <a:rPr lang="en-GB" sz="1600" b="1" dirty="0">
                <a:solidFill>
                  <a:srgbClr val="000000"/>
                </a:solidFill>
                <a:latin typeface="Calibri" panose="020F0502020204030204" pitchFamily="34" charset="0"/>
              </a:rPr>
              <a:t> Target </a:t>
            </a:r>
            <a:r>
              <a:rPr lang="en-GB" sz="1600" dirty="0">
                <a:solidFill>
                  <a:srgbClr val="000000"/>
                </a:solidFill>
                <a:latin typeface="Calibri" panose="020F0502020204030204" pitchFamily="34" charset="0"/>
              </a:rPr>
              <a:t>is a good place to start</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Get our staff on board </a:t>
            </a:r>
            <a:r>
              <a:rPr lang="en-GB" sz="1600" dirty="0">
                <a:solidFill>
                  <a:srgbClr val="000000"/>
                </a:solidFill>
                <a:latin typeface="Calibri" panose="020F0502020204030204" pitchFamily="34" charset="0"/>
              </a:rPr>
              <a:t>by explaining why the organisation is reducing food waste. The </a:t>
            </a:r>
            <a:r>
              <a:rPr lang="en-GB" sz="1600" dirty="0">
                <a:solidFill>
                  <a:srgbClr val="7030A0"/>
                </a:solidFill>
                <a:latin typeface="Calibri" panose="020F0502020204030204" pitchFamily="34" charset="0"/>
                <a:hlinkClick r:id="rId6">
                  <a:extLst>
                    <a:ext uri="{A12FA001-AC4F-418D-AE19-62706E023703}">
                      <ahyp:hlinkClr xmlns:ahyp="http://schemas.microsoft.com/office/drawing/2018/hyperlinkcolor" val="tx"/>
                    </a:ext>
                  </a:extLst>
                </a:hlinkClick>
              </a:rPr>
              <a:t>15-minute Cost Saving Skills course</a:t>
            </a:r>
            <a:r>
              <a:rPr lang="en-GB" sz="1600" dirty="0">
                <a:solidFill>
                  <a:srgbClr val="000000"/>
                </a:solidFill>
                <a:latin typeface="Calibri" panose="020F0502020204030204" pitchFamily="34" charset="0"/>
              </a:rPr>
              <a:t>, </a:t>
            </a:r>
            <a:r>
              <a:rPr lang="en-GB" sz="1600" dirty="0">
                <a:solidFill>
                  <a:srgbClr val="7030A0"/>
                </a:solidFill>
                <a:latin typeface="Calibri" panose="020F0502020204030204" pitchFamily="34" charset="0"/>
                <a:hlinkClick r:id="rId7">
                  <a:extLst>
                    <a:ext uri="{A12FA001-AC4F-418D-AE19-62706E023703}">
                      <ahyp:hlinkClr xmlns:ahyp="http://schemas.microsoft.com/office/drawing/2018/hyperlinkcolor" val="tx"/>
                    </a:ext>
                  </a:extLst>
                </a:hlinkClick>
              </a:rPr>
              <a:t>90 second video</a:t>
            </a:r>
            <a:r>
              <a:rPr lang="en-GB" sz="1600" dirty="0">
                <a:solidFill>
                  <a:srgbClr val="000000"/>
                </a:solidFill>
                <a:latin typeface="Calibri" panose="020F0502020204030204" pitchFamily="34" charset="0"/>
              </a:rPr>
              <a:t>, </a:t>
            </a:r>
            <a:r>
              <a:rPr lang="en-GB" sz="1600" dirty="0">
                <a:solidFill>
                  <a:srgbClr val="7030A0"/>
                </a:solidFill>
                <a:latin typeface="Calibri" panose="020F0502020204030204" pitchFamily="34" charset="0"/>
                <a:hlinkClick r:id="rId8">
                  <a:extLst>
                    <a:ext uri="{A12FA001-AC4F-418D-AE19-62706E023703}">
                      <ahyp:hlinkClr xmlns:ahyp="http://schemas.microsoft.com/office/drawing/2018/hyperlinkcolor" val="tx"/>
                    </a:ext>
                  </a:extLst>
                </a:hlinkClick>
              </a:rPr>
              <a:t>posters</a:t>
            </a:r>
            <a:r>
              <a:rPr lang="en-GB" sz="1600" dirty="0">
                <a:solidFill>
                  <a:srgbClr val="000000"/>
                </a:solidFill>
                <a:latin typeface="Calibri" panose="020F0502020204030204" pitchFamily="34" charset="0"/>
              </a:rPr>
              <a:t> and the </a:t>
            </a:r>
            <a:r>
              <a:rPr lang="en-GB" sz="1600" dirty="0">
                <a:solidFill>
                  <a:srgbClr val="7030A0"/>
                </a:solidFill>
                <a:latin typeface="Calibri" panose="020F0502020204030204" pitchFamily="34" charset="0"/>
                <a:hlinkClick r:id="rId9">
                  <a:extLst>
                    <a:ext uri="{A12FA001-AC4F-418D-AE19-62706E023703}">
                      <ahyp:hlinkClr xmlns:ahyp="http://schemas.microsoft.com/office/drawing/2018/hyperlinkcolor" val="tx"/>
                    </a:ext>
                  </a:extLst>
                </a:hlinkClick>
              </a:rPr>
              <a:t>Getting Started Guide </a:t>
            </a:r>
            <a:r>
              <a:rPr lang="en-GB" sz="1600" dirty="0">
                <a:solidFill>
                  <a:srgbClr val="000000"/>
                </a:solidFill>
                <a:latin typeface="Calibri" panose="020F0502020204030204" pitchFamily="34" charset="0"/>
              </a:rPr>
              <a:t>can help</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Make sure all our staff understand </a:t>
            </a:r>
            <a:r>
              <a:rPr lang="en-GB" sz="1600" dirty="0">
                <a:solidFill>
                  <a:srgbClr val="000000"/>
                </a:solidFill>
                <a:latin typeface="Calibri" panose="020F0502020204030204" pitchFamily="34" charset="0"/>
              </a:rPr>
              <a:t>what they need to do with food waste during the review. Put up posters, and use social media to get people excited</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Find a Guardian of Grub Champion </a:t>
            </a:r>
            <a:r>
              <a:rPr lang="en-GB" sz="1600" dirty="0">
                <a:solidFill>
                  <a:srgbClr val="000000"/>
                </a:solidFill>
                <a:latin typeface="Calibri" panose="020F0502020204030204" pitchFamily="34" charset="0"/>
              </a:rPr>
              <a:t>to drive the process on site but make sure all staff understand what is happening during the review and can take part</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dirty="0">
                <a:solidFill>
                  <a:srgbClr val="000000"/>
                </a:solidFill>
                <a:latin typeface="Calibri" panose="020F0502020204030204" pitchFamily="34" charset="0"/>
              </a:rPr>
              <a:t>To capture the food thrown away, </a:t>
            </a:r>
            <a:r>
              <a:rPr lang="en-GB" sz="1600" b="1" dirty="0">
                <a:solidFill>
                  <a:srgbClr val="000000"/>
                </a:solidFill>
                <a:latin typeface="Calibri" panose="020F0502020204030204" pitchFamily="34" charset="0"/>
              </a:rPr>
              <a:t>set out separate containers </a:t>
            </a:r>
            <a:r>
              <a:rPr lang="en-GB" sz="1600" dirty="0">
                <a:solidFill>
                  <a:srgbClr val="000000"/>
                </a:solidFill>
                <a:latin typeface="Calibri" panose="020F0502020204030204" pitchFamily="34" charset="0"/>
              </a:rPr>
              <a:t>for Spoilage, Preparation, Plate and ‘Other’. </a:t>
            </a:r>
            <a:r>
              <a:rPr lang="en-GB" sz="1600" dirty="0">
                <a:solidFill>
                  <a:srgbClr val="7030A0"/>
                </a:solidFill>
                <a:latin typeface="Calibri" panose="020F0502020204030204" pitchFamily="34" charset="0"/>
                <a:hlinkClick r:id="rId10">
                  <a:extLst>
                    <a:ext uri="{A12FA001-AC4F-418D-AE19-62706E023703}">
                      <ahyp:hlinkClr xmlns:ahyp="http://schemas.microsoft.com/office/drawing/2018/hyperlinkcolor" val="tx"/>
                    </a:ext>
                  </a:extLst>
                </a:hlinkClick>
              </a:rPr>
              <a:t>Label</a:t>
            </a:r>
            <a:r>
              <a:rPr lang="en-GB" sz="1600" dirty="0">
                <a:solidFill>
                  <a:srgbClr val="7030A0"/>
                </a:solidFill>
                <a:latin typeface="Calibri" panose="020F0502020204030204" pitchFamily="34" charset="0"/>
              </a:rPr>
              <a:t> </a:t>
            </a:r>
            <a:r>
              <a:rPr lang="en-GB" sz="1600" dirty="0">
                <a:solidFill>
                  <a:srgbClr val="000000"/>
                </a:solidFill>
                <a:latin typeface="Calibri" panose="020F0502020204030204" pitchFamily="34" charset="0"/>
              </a:rPr>
              <a:t>the containers so that staff know where to put the food – everything you need is in the 15-minute Cost Saving Skills course</a:t>
            </a:r>
          </a:p>
          <a:p>
            <a:pPr marL="285750" indent="-285750">
              <a:buFont typeface="Arial" panose="020B0604020202020204" pitchFamily="34" charset="0"/>
              <a:buChar char="•"/>
            </a:pPr>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Weigh the containers </a:t>
            </a:r>
            <a:r>
              <a:rPr lang="en-GB" sz="1600" dirty="0">
                <a:solidFill>
                  <a:srgbClr val="000000"/>
                </a:solidFill>
                <a:latin typeface="Calibri" panose="020F0502020204030204" pitchFamily="34" charset="0"/>
              </a:rPr>
              <a:t>and record each type of food thrown away each day on the </a:t>
            </a:r>
            <a:r>
              <a:rPr lang="en-GB" sz="1600" dirty="0">
                <a:solidFill>
                  <a:srgbClr val="7030A0"/>
                </a:solidFill>
                <a:latin typeface="Calibri" panose="020F0502020204030204" pitchFamily="34" charset="0"/>
                <a:hlinkClick r:id="rId11">
                  <a:extLst>
                    <a:ext uri="{A12FA001-AC4F-418D-AE19-62706E023703}">
                      <ahyp:hlinkClr xmlns:ahyp="http://schemas.microsoft.com/office/drawing/2018/hyperlinkcolor" val="tx"/>
                    </a:ext>
                  </a:extLst>
                </a:hlinkClick>
              </a:rPr>
              <a:t>7 day tracking sheet</a:t>
            </a:r>
            <a:endParaRPr lang="en-GB" sz="1600" dirty="0">
              <a:solidFill>
                <a:srgbClr val="7030A0"/>
              </a:solidFill>
              <a:latin typeface="Calibri" panose="020F0502020204030204" pitchFamily="34" charset="0"/>
            </a:endParaRPr>
          </a:p>
        </p:txBody>
      </p:sp>
      <p:sp>
        <p:nvSpPr>
          <p:cNvPr id="17" name="Rectangle 16">
            <a:extLst>
              <a:ext uri="{FF2B5EF4-FFF2-40B4-BE49-F238E27FC236}">
                <a16:creationId xmlns:a16="http://schemas.microsoft.com/office/drawing/2014/main" id="{F4B4065C-C766-F642-8CFA-3230E813CA71}"/>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8" name="Title 1">
            <a:extLst>
              <a:ext uri="{FF2B5EF4-FFF2-40B4-BE49-F238E27FC236}">
                <a16:creationId xmlns:a16="http://schemas.microsoft.com/office/drawing/2014/main" id="{1714DF1F-D74B-B14C-AA72-C33C8EB0489D}"/>
              </a:ext>
            </a:extLst>
          </p:cNvPr>
          <p:cNvSpPr>
            <a:spLocks noGrp="1"/>
          </p:cNvSpPr>
          <p:nvPr>
            <p:ph type="title"/>
          </p:nvPr>
        </p:nvSpPr>
        <p:spPr>
          <a:xfrm>
            <a:off x="508997" y="121342"/>
            <a:ext cx="10515600" cy="1274672"/>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WHAT WE CAN DO TO TACKLE FOOD WASTE</a:t>
            </a:r>
          </a:p>
        </p:txBody>
      </p:sp>
      <p:pic>
        <p:nvPicPr>
          <p:cNvPr id="10" name="Picture 9">
            <a:extLst>
              <a:ext uri="{FF2B5EF4-FFF2-40B4-BE49-F238E27FC236}">
                <a16:creationId xmlns:a16="http://schemas.microsoft.com/office/drawing/2014/main" id="{FC4EDDEF-75EE-7C49-954F-12287C55B76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12" name="TextBox 11">
            <a:extLst>
              <a:ext uri="{FF2B5EF4-FFF2-40B4-BE49-F238E27FC236}">
                <a16:creationId xmlns:a16="http://schemas.microsoft.com/office/drawing/2014/main" id="{0698DF54-887A-4A4F-B2C9-544E5A028ABA}"/>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WHAT CAN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YOU DO?</a:t>
            </a:r>
          </a:p>
        </p:txBody>
      </p:sp>
    </p:spTree>
    <p:extLst>
      <p:ext uri="{BB962C8B-B14F-4D97-AF65-F5344CB8AC3E}">
        <p14:creationId xmlns:p14="http://schemas.microsoft.com/office/powerpoint/2010/main" val="219756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844040-DA77-1D4A-A542-4ABD3CDDEC6C}"/>
              </a:ext>
            </a:extLst>
          </p:cNvPr>
          <p:cNvGrpSpPr/>
          <p:nvPr/>
        </p:nvGrpSpPr>
        <p:grpSpPr>
          <a:xfrm>
            <a:off x="8978654" y="5926237"/>
            <a:ext cx="3026657" cy="751921"/>
            <a:chOff x="7599289" y="5693481"/>
            <a:chExt cx="4382874" cy="1088850"/>
          </a:xfrm>
        </p:grpSpPr>
        <p:pic>
          <p:nvPicPr>
            <p:cNvPr id="8" name="Picture 7" descr="WRAP_Logo.png">
              <a:extLst>
                <a:ext uri="{FF2B5EF4-FFF2-40B4-BE49-F238E27FC236}">
                  <a16:creationId xmlns:a16="http://schemas.microsoft.com/office/drawing/2014/main" id="{99E4FCB1-CAD8-8248-B1BD-C492A844F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9" name="Picture 8" descr="A close up of a logo&#10;&#10;Description automatically generated">
              <a:extLst>
                <a:ext uri="{FF2B5EF4-FFF2-40B4-BE49-F238E27FC236}">
                  <a16:creationId xmlns:a16="http://schemas.microsoft.com/office/drawing/2014/main" id="{2ED30ABD-EF37-7E46-B398-670F5B359E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2" name="Rectangle 1">
            <a:extLst>
              <a:ext uri="{FF2B5EF4-FFF2-40B4-BE49-F238E27FC236}">
                <a16:creationId xmlns:a16="http://schemas.microsoft.com/office/drawing/2014/main" id="{72D2F509-EB93-6B4C-8D4A-6935C2E9E3FC}"/>
              </a:ext>
            </a:extLst>
          </p:cNvPr>
          <p:cNvSpPr/>
          <p:nvPr/>
        </p:nvSpPr>
        <p:spPr>
          <a:xfrm>
            <a:off x="193140" y="1334154"/>
            <a:ext cx="11998860" cy="4770537"/>
          </a:xfrm>
          <a:prstGeom prst="rect">
            <a:avLst/>
          </a:prstGeom>
        </p:spPr>
        <p:txBody>
          <a:bodyPr wrap="square">
            <a:spAutoFit/>
          </a:bodyPr>
          <a:lstStyle/>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Input your figures </a:t>
            </a:r>
            <a:r>
              <a:rPr lang="en-GB" sz="1600" dirty="0">
                <a:solidFill>
                  <a:srgbClr val="000000"/>
                </a:solidFill>
                <a:latin typeface="Calibri" panose="020F0502020204030204" pitchFamily="34" charset="0"/>
              </a:rPr>
              <a:t>into the </a:t>
            </a:r>
            <a:r>
              <a:rPr lang="en-GB" sz="1600" dirty="0">
                <a:solidFill>
                  <a:srgbClr val="7030A0"/>
                </a:solidFill>
                <a:latin typeface="Calibri" panose="020F0502020204030204" pitchFamily="34" charset="0"/>
                <a:hlinkClick r:id="rId5">
                  <a:extLst>
                    <a:ext uri="{A12FA001-AC4F-418D-AE19-62706E023703}">
                      <ahyp:hlinkClr xmlns:ahyp="http://schemas.microsoft.com/office/drawing/2018/hyperlinkcolor" val="tx"/>
                    </a:ext>
                  </a:extLst>
                </a:hlinkClick>
              </a:rPr>
              <a:t>Food Tracking Calculator</a:t>
            </a:r>
            <a:r>
              <a:rPr lang="en-GB" sz="1600" dirty="0">
                <a:solidFill>
                  <a:srgbClr val="7030A0"/>
                </a:solidFill>
                <a:latin typeface="Calibri" panose="020F0502020204030204" pitchFamily="34" charset="0"/>
              </a:rPr>
              <a:t> </a:t>
            </a:r>
            <a:r>
              <a:rPr lang="en-GB" sz="1600" dirty="0">
                <a:solidFill>
                  <a:srgbClr val="000000"/>
                </a:solidFill>
                <a:latin typeface="Calibri" panose="020F0502020204030204" pitchFamily="34" charset="0"/>
              </a:rPr>
              <a:t>or Unilever Food Solutions’ free </a:t>
            </a:r>
            <a:r>
              <a:rPr lang="en-GB" sz="1600" dirty="0">
                <a:solidFill>
                  <a:srgbClr val="7030A0"/>
                </a:solidFill>
                <a:latin typeface="Calibri" panose="020F0502020204030204" pitchFamily="34" charset="0"/>
                <a:hlinkClick r:id="rId6">
                  <a:extLst>
                    <a:ext uri="{A12FA001-AC4F-418D-AE19-62706E023703}">
                      <ahyp:hlinkClr xmlns:ahyp="http://schemas.microsoft.com/office/drawing/2018/hyperlinkcolor" val="tx"/>
                    </a:ext>
                  </a:extLst>
                </a:hlinkClick>
              </a:rPr>
              <a:t>Wise Up on Waste</a:t>
            </a:r>
            <a:r>
              <a:rPr lang="en-GB" sz="1600" dirty="0">
                <a:solidFill>
                  <a:srgbClr val="000000"/>
                </a:solidFill>
                <a:latin typeface="Calibri" panose="020F0502020204030204" pitchFamily="34" charset="0"/>
              </a:rPr>
              <a:t>. They calculates how much wasted food is costing you and shows the potential savings your business could make over a year</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Share </a:t>
            </a:r>
            <a:r>
              <a:rPr lang="en-GB" sz="1600" dirty="0">
                <a:solidFill>
                  <a:srgbClr val="000000"/>
                </a:solidFill>
                <a:latin typeface="Calibri" panose="020F0502020204030204" pitchFamily="34" charset="0"/>
              </a:rPr>
              <a:t>Tracking calculator figures confidentially with WRAP at </a:t>
            </a:r>
            <a:r>
              <a:rPr lang="en-GB" sz="1600" u="sng" dirty="0">
                <a:solidFill>
                  <a:srgbClr val="7030A0"/>
                </a:solidFill>
                <a:latin typeface="Calibri" panose="020F0502020204030204" pitchFamily="34" charset="0"/>
                <a:hlinkClick r:id="rId7">
                  <a:extLst>
                    <a:ext uri="{A12FA001-AC4F-418D-AE19-62706E023703}">
                      <ahyp:hlinkClr xmlns:ahyp="http://schemas.microsoft.com/office/drawing/2018/hyperlinkcolor" val="tx"/>
                    </a:ext>
                  </a:extLst>
                </a:hlinkClick>
              </a:rPr>
              <a:t>guardiansofgrub@wrap.org.uk</a:t>
            </a:r>
            <a:endParaRPr lang="en-GB" sz="1600" u="sng" dirty="0">
              <a:solidFill>
                <a:srgbClr val="7030A0"/>
              </a:solidFill>
              <a:latin typeface="Calibri" panose="020F0502020204030204" pitchFamily="34" charset="0"/>
            </a:endParaRP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Work through </a:t>
            </a:r>
            <a:r>
              <a:rPr lang="en-GB" sz="1600" dirty="0">
                <a:solidFill>
                  <a:srgbClr val="000000"/>
                </a:solidFill>
                <a:latin typeface="Calibri" panose="020F0502020204030204" pitchFamily="34" charset="0"/>
              </a:rPr>
              <a:t>the </a:t>
            </a:r>
            <a:r>
              <a:rPr lang="en-GB" sz="1600" dirty="0">
                <a:solidFill>
                  <a:srgbClr val="7030A0"/>
                </a:solidFill>
                <a:latin typeface="Calibri" panose="020F0502020204030204" pitchFamily="34" charset="0"/>
                <a:hlinkClick r:id="rId8">
                  <a:extLst>
                    <a:ext uri="{A12FA001-AC4F-418D-AE19-62706E023703}">
                      <ahyp:hlinkClr xmlns:ahyp="http://schemas.microsoft.com/office/drawing/2018/hyperlinkcolor" val="tx"/>
                    </a:ext>
                  </a:extLst>
                </a:hlinkClick>
              </a:rPr>
              <a:t>Summary Checklist</a:t>
            </a:r>
            <a:endParaRPr lang="en-GB" sz="1600" dirty="0">
              <a:solidFill>
                <a:srgbClr val="7030A0"/>
              </a:solidFill>
              <a:latin typeface="Calibri" panose="020F0502020204030204" pitchFamily="34" charset="0"/>
            </a:endParaRP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Review your waste figures </a:t>
            </a:r>
            <a:r>
              <a:rPr lang="en-GB" sz="1600" dirty="0">
                <a:solidFill>
                  <a:srgbClr val="000000"/>
                </a:solidFill>
                <a:latin typeface="Calibri" panose="020F0502020204030204" pitchFamily="34" charset="0"/>
              </a:rPr>
              <a:t>with staff weekly and make talking about ways to save food a regular topic of staff meetings. Get staff thinking about where your waste comes from, and why, and make sure everyone feels they can take part. Show the charts from the Food Tracking Calculator</a:t>
            </a:r>
          </a:p>
          <a:p>
            <a:pPr marL="285750" indent="-285750">
              <a:buFont typeface="Arial" panose="020B0604020202020204" pitchFamily="34" charset="0"/>
              <a:buChar char="•"/>
            </a:pPr>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Plan actions </a:t>
            </a:r>
            <a:r>
              <a:rPr lang="en-GB" sz="1600" dirty="0">
                <a:solidFill>
                  <a:srgbClr val="000000"/>
                </a:solidFill>
                <a:latin typeface="Calibri" panose="020F0502020204030204" pitchFamily="34" charset="0"/>
              </a:rPr>
              <a:t>to reduce the amount of food your business throws away. Tonnes of ideas and inspiration for food saving tips can be found in </a:t>
            </a:r>
            <a:r>
              <a:rPr lang="en-GB" sz="1600" dirty="0">
                <a:solidFill>
                  <a:srgbClr val="7030A0"/>
                </a:solidFill>
                <a:latin typeface="Calibri" panose="020F0502020204030204" pitchFamily="34" charset="0"/>
                <a:hlinkClick r:id="rId9">
                  <a:extLst>
                    <a:ext uri="{A12FA001-AC4F-418D-AE19-62706E023703}">
                      <ahyp:hlinkClr xmlns:ahyp="http://schemas.microsoft.com/office/drawing/2018/hyperlinkcolor" val="tx"/>
                    </a:ext>
                  </a:extLst>
                </a:hlinkClick>
              </a:rPr>
              <a:t>6 Ways to Save Food</a:t>
            </a:r>
            <a:r>
              <a:rPr lang="en-GB" sz="1600" dirty="0">
                <a:solidFill>
                  <a:srgbClr val="000000"/>
                </a:solidFill>
                <a:latin typeface="Calibri" panose="020F0502020204030204" pitchFamily="34" charset="0"/>
              </a:rPr>
              <a:t>, </a:t>
            </a:r>
            <a:r>
              <a:rPr lang="en-GB" sz="1600" dirty="0">
                <a:solidFill>
                  <a:srgbClr val="7030A0"/>
                </a:solidFill>
                <a:latin typeface="Calibri" panose="020F0502020204030204" pitchFamily="34" charset="0"/>
                <a:hlinkClick r:id="rId10">
                  <a:extLst>
                    <a:ext uri="{A12FA001-AC4F-418D-AE19-62706E023703}">
                      <ahyp:hlinkClr xmlns:ahyp="http://schemas.microsoft.com/office/drawing/2018/hyperlinkcolor" val="tx"/>
                    </a:ext>
                  </a:extLst>
                </a:hlinkClick>
              </a:rPr>
              <a:t>case studies</a:t>
            </a:r>
            <a:r>
              <a:rPr lang="en-GB" sz="1600" dirty="0">
                <a:solidFill>
                  <a:srgbClr val="000000"/>
                </a:solidFill>
                <a:latin typeface="Calibri" panose="020F0502020204030204" pitchFamily="34" charset="0"/>
              </a:rPr>
              <a:t>, the </a:t>
            </a:r>
            <a:r>
              <a:rPr lang="en-GB" sz="1600" dirty="0">
                <a:solidFill>
                  <a:srgbClr val="7030A0"/>
                </a:solidFill>
                <a:latin typeface="Calibri" panose="020F0502020204030204" pitchFamily="34" charset="0"/>
                <a:hlinkClick r:id="rId11">
                  <a:extLst>
                    <a:ext uri="{A12FA001-AC4F-418D-AE19-62706E023703}">
                      <ahyp:hlinkClr xmlns:ahyp="http://schemas.microsoft.com/office/drawing/2018/hyperlinkcolor" val="tx"/>
                    </a:ext>
                  </a:extLst>
                </a:hlinkClick>
              </a:rPr>
              <a:t>food saving masterclasses </a:t>
            </a:r>
            <a:r>
              <a:rPr lang="en-GB" sz="1600" dirty="0">
                <a:solidFill>
                  <a:srgbClr val="000000"/>
                </a:solidFill>
                <a:latin typeface="Calibri" panose="020F0502020204030204" pitchFamily="34" charset="0"/>
              </a:rPr>
              <a:t>and the </a:t>
            </a:r>
            <a:r>
              <a:rPr lang="en-GB" sz="1600" dirty="0">
                <a:solidFill>
                  <a:srgbClr val="7030A0"/>
                </a:solidFill>
                <a:latin typeface="Calibri" panose="020F0502020204030204" pitchFamily="34" charset="0"/>
                <a:hlinkClick r:id="rId12">
                  <a:extLst>
                    <a:ext uri="{A12FA001-AC4F-418D-AE19-62706E023703}">
                      <ahyp:hlinkClr xmlns:ahyp="http://schemas.microsoft.com/office/drawing/2018/hyperlinkcolor" val="tx"/>
                    </a:ext>
                  </a:extLst>
                </a:hlinkClick>
              </a:rPr>
              <a:t>15-min Cost Saving Skills course</a:t>
            </a:r>
            <a:r>
              <a:rPr lang="en-GB" sz="1600" dirty="0">
                <a:solidFill>
                  <a:srgbClr val="000000"/>
                </a:solidFill>
                <a:latin typeface="Calibri" panose="020F0502020204030204" pitchFamily="34" charset="0"/>
              </a:rPr>
              <a:t>. Record these actions in your </a:t>
            </a:r>
            <a:r>
              <a:rPr lang="en-GB" sz="1600" dirty="0">
                <a:solidFill>
                  <a:srgbClr val="7030A0"/>
                </a:solidFill>
                <a:latin typeface="Calibri" panose="020F0502020204030204" pitchFamily="34" charset="0"/>
                <a:hlinkClick r:id="rId13">
                  <a:extLst>
                    <a:ext uri="{A12FA001-AC4F-418D-AE19-62706E023703}">
                      <ahyp:hlinkClr xmlns:ahyp="http://schemas.microsoft.com/office/drawing/2018/hyperlinkcolor" val="tx"/>
                    </a:ext>
                  </a:extLst>
                </a:hlinkClick>
              </a:rPr>
              <a:t>Food Waste Reduction Action Plan </a:t>
            </a:r>
            <a:r>
              <a:rPr lang="en-GB" sz="1600" dirty="0">
                <a:solidFill>
                  <a:srgbClr val="000000"/>
                </a:solidFill>
                <a:latin typeface="Calibri" panose="020F0502020204030204" pitchFamily="34" charset="0"/>
              </a:rPr>
              <a:t>and keep track of their progress.</a:t>
            </a: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dirty="0">
                <a:solidFill>
                  <a:srgbClr val="000000"/>
                </a:solidFill>
                <a:latin typeface="Calibri" panose="020F0502020204030204" pitchFamily="34" charset="0"/>
              </a:rPr>
              <a:t>Go public </a:t>
            </a:r>
            <a:r>
              <a:rPr lang="en-GB" sz="1600" dirty="0">
                <a:solidFill>
                  <a:srgbClr val="000000"/>
                </a:solidFill>
                <a:latin typeface="Calibri" panose="020F0502020204030204" pitchFamily="34" charset="0"/>
              </a:rPr>
              <a:t>and talk about your savings and successes – and consider signing up to the </a:t>
            </a:r>
            <a:r>
              <a:rPr lang="en-GB" sz="1600" dirty="0">
                <a:solidFill>
                  <a:srgbClr val="7030A0"/>
                </a:solidFill>
                <a:latin typeface="Calibri" panose="020F0502020204030204" pitchFamily="34" charset="0"/>
                <a:hlinkClick r:id="rId14">
                  <a:extLst>
                    <a:ext uri="{A12FA001-AC4F-418D-AE19-62706E023703}">
                      <ahyp:hlinkClr xmlns:ahyp="http://schemas.microsoft.com/office/drawing/2018/hyperlinkcolor" val="tx"/>
                    </a:ext>
                  </a:extLst>
                </a:hlinkClick>
              </a:rPr>
              <a:t>UK Food Waste Reduction Roadmap</a:t>
            </a:r>
            <a:r>
              <a:rPr lang="en-GB" sz="1600" dirty="0">
                <a:solidFill>
                  <a:srgbClr val="7030A0"/>
                </a:solidFill>
                <a:latin typeface="Calibri" panose="020F0502020204030204" pitchFamily="34" charset="0"/>
              </a:rPr>
              <a:t> </a:t>
            </a:r>
            <a:r>
              <a:rPr lang="en-GB" sz="1600" dirty="0">
                <a:solidFill>
                  <a:srgbClr val="000000"/>
                </a:solidFill>
                <a:latin typeface="Calibri" panose="020F0502020204030204" pitchFamily="34" charset="0"/>
              </a:rPr>
              <a:t>and </a:t>
            </a:r>
            <a:r>
              <a:rPr lang="en-GB" sz="1600" dirty="0">
                <a:solidFill>
                  <a:srgbClr val="7030A0"/>
                </a:solidFill>
                <a:latin typeface="Calibri" panose="020F0502020204030204" pitchFamily="34" charset="0"/>
                <a:hlinkClick r:id="rId15">
                  <a:extLst>
                    <a:ext uri="{A12FA001-AC4F-418D-AE19-62706E023703}">
                      <ahyp:hlinkClr xmlns:ahyp="http://schemas.microsoft.com/office/drawing/2018/hyperlinkcolor" val="tx"/>
                    </a:ext>
                  </a:extLst>
                </a:hlinkClick>
              </a:rPr>
              <a:t>Courtauld Commitment 2025</a:t>
            </a:r>
            <a:endParaRPr lang="en-GB" sz="1600" dirty="0">
              <a:solidFill>
                <a:srgbClr val="7030A0"/>
              </a:solidFill>
              <a:latin typeface="Calibri" panose="020F0502020204030204" pitchFamily="34" charset="0"/>
            </a:endParaRPr>
          </a:p>
          <a:p>
            <a:endParaRPr lang="en-GB" sz="1600" dirty="0">
              <a:solidFill>
                <a:srgbClr val="000000"/>
              </a:solidFill>
              <a:latin typeface="Calibri" panose="020F0502020204030204" pitchFamily="34" charset="0"/>
            </a:endParaRPr>
          </a:p>
        </p:txBody>
      </p:sp>
      <p:sp>
        <p:nvSpPr>
          <p:cNvPr id="16" name="Rectangle 15">
            <a:extLst>
              <a:ext uri="{FF2B5EF4-FFF2-40B4-BE49-F238E27FC236}">
                <a16:creationId xmlns:a16="http://schemas.microsoft.com/office/drawing/2014/main" id="{7C6F21BA-203A-B142-92A0-12B3305A6054}"/>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 name="Title 1">
            <a:extLst>
              <a:ext uri="{FF2B5EF4-FFF2-40B4-BE49-F238E27FC236}">
                <a16:creationId xmlns:a16="http://schemas.microsoft.com/office/drawing/2014/main" id="{A1525144-B59C-B24B-9425-812D9E0E61F3}"/>
              </a:ext>
            </a:extLst>
          </p:cNvPr>
          <p:cNvSpPr>
            <a:spLocks noGrp="1"/>
          </p:cNvSpPr>
          <p:nvPr>
            <p:ph type="title"/>
          </p:nvPr>
        </p:nvSpPr>
        <p:spPr>
          <a:xfrm>
            <a:off x="508997" y="101464"/>
            <a:ext cx="10515600" cy="1274672"/>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WHAT WE CAN DO TO TACKLE FOOD WASTE</a:t>
            </a:r>
          </a:p>
        </p:txBody>
      </p:sp>
      <p:pic>
        <p:nvPicPr>
          <p:cNvPr id="10" name="Picture 9">
            <a:extLst>
              <a:ext uri="{FF2B5EF4-FFF2-40B4-BE49-F238E27FC236}">
                <a16:creationId xmlns:a16="http://schemas.microsoft.com/office/drawing/2014/main" id="{E60B0B2C-DCBD-9E47-BBFC-41455291597A}"/>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11" name="TextBox 10">
            <a:extLst>
              <a:ext uri="{FF2B5EF4-FFF2-40B4-BE49-F238E27FC236}">
                <a16:creationId xmlns:a16="http://schemas.microsoft.com/office/drawing/2014/main" id="{FFB12245-FB92-D34A-BB48-B9FE02F4B298}"/>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WHAT CAN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YOU DO?</a:t>
            </a:r>
          </a:p>
        </p:txBody>
      </p:sp>
    </p:spTree>
    <p:extLst>
      <p:ext uri="{BB962C8B-B14F-4D97-AF65-F5344CB8AC3E}">
        <p14:creationId xmlns:p14="http://schemas.microsoft.com/office/powerpoint/2010/main" val="419242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79A26D-7D61-4785-84DE-371A2951EA97}"/>
              </a:ext>
            </a:extLst>
          </p:cNvPr>
          <p:cNvSpPr/>
          <p:nvPr/>
        </p:nvSpPr>
        <p:spPr>
          <a:xfrm>
            <a:off x="0" y="0"/>
            <a:ext cx="6377354"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a:extLst>
              <a:ext uri="{FF2B5EF4-FFF2-40B4-BE49-F238E27FC236}">
                <a16:creationId xmlns:a16="http://schemas.microsoft.com/office/drawing/2014/main" id="{1CC9373A-7005-4413-B950-C1DAD12467EA}"/>
              </a:ext>
            </a:extLst>
          </p:cNvPr>
          <p:cNvSpPr>
            <a:spLocks noGrp="1"/>
          </p:cNvSpPr>
          <p:nvPr>
            <p:ph type="title"/>
          </p:nvPr>
        </p:nvSpPr>
        <p:spPr>
          <a:xfrm>
            <a:off x="493184" y="1625639"/>
            <a:ext cx="2866242" cy="1498553"/>
          </a:xfrm>
        </p:spPr>
        <p:txBody>
          <a:bodyPr/>
          <a:lstStyle/>
          <a:p>
            <a:pPr>
              <a:lnSpc>
                <a:spcPct val="85000"/>
              </a:lnSpc>
              <a:spcBef>
                <a:spcPts val="1200"/>
              </a:spcBef>
              <a:spcAft>
                <a:spcPts val="1200"/>
              </a:spcAft>
            </a:pPr>
            <a:r>
              <a:rPr lang="en-GB" sz="1800" b="1" dirty="0">
                <a:solidFill>
                  <a:schemeClr val="tx1">
                    <a:lumMod val="50000"/>
                  </a:schemeClr>
                </a:solidFill>
                <a:latin typeface="Calibri" panose="020F0502020204030204" pitchFamily="34" charset="0"/>
                <a:ea typeface="+mn-ea"/>
                <a:cs typeface="Calibri" panose="020F0502020204030204" pitchFamily="34" charset="0"/>
              </a:rPr>
              <a:t>Website: </a:t>
            </a:r>
            <a:r>
              <a:rPr lang="en-GB" sz="1800" dirty="0">
                <a:solidFill>
                  <a:srgbClr val="7030A0"/>
                </a:solidFill>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guardiansofgrub.com</a:t>
            </a: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b="1" dirty="0">
                <a:solidFill>
                  <a:srgbClr val="7030A0"/>
                </a:solidFill>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Operational resources: </a:t>
            </a:r>
            <a:r>
              <a:rPr lang="en-GB" sz="1800" dirty="0">
                <a:solidFill>
                  <a:schemeClr val="tx1">
                    <a:lumMod val="50000"/>
                  </a:schemeClr>
                </a:solidFill>
                <a:latin typeface="Calibri" panose="020F0502020204030204" pitchFamily="34" charset="0"/>
                <a:ea typeface="+mn-ea"/>
                <a:cs typeface="Calibri" panose="020F0502020204030204" pitchFamily="34" charset="0"/>
              </a:rPr>
              <a:t>tools, tips and training to help us with the nuts and bolts of measuring and reducing food waste</a:t>
            </a: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b="1" dirty="0">
                <a:solidFill>
                  <a:srgbClr val="7030A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Campaign toolkit: </a:t>
            </a:r>
            <a:r>
              <a:rPr lang="en-GB" sz="1800" dirty="0">
                <a:solidFill>
                  <a:schemeClr val="tx1">
                    <a:lumMod val="50000"/>
                  </a:schemeClr>
                </a:solidFill>
                <a:latin typeface="Calibri" panose="020F0502020204030204" pitchFamily="34" charset="0"/>
                <a:ea typeface="+mn-ea"/>
                <a:cs typeface="Calibri" panose="020F0502020204030204" pitchFamily="34" charset="0"/>
              </a:rPr>
              <a:t>to help us share Guardians of Grub with staff, customers and the public</a:t>
            </a: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Subscribe on the website to receive regular updates from the Guardians of Grub newsletter</a:t>
            </a:r>
            <a:endParaRPr lang="en-GB" sz="1800" strike="sngStrike" dirty="0">
              <a:solidFill>
                <a:schemeClr val="tx1">
                  <a:lumMod val="50000"/>
                </a:schemeClr>
              </a:solidFill>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82251140-93A1-3F43-8578-D5951BB9A115}"/>
              </a:ext>
            </a:extLst>
          </p:cNvPr>
          <p:cNvSpPr/>
          <p:nvPr/>
        </p:nvSpPr>
        <p:spPr>
          <a:xfrm>
            <a:off x="-26500" y="-16808"/>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 name="Title 1">
            <a:extLst>
              <a:ext uri="{FF2B5EF4-FFF2-40B4-BE49-F238E27FC236}">
                <a16:creationId xmlns:a16="http://schemas.microsoft.com/office/drawing/2014/main" id="{6973976F-E6D6-3547-A6D5-93D521A89ABE}"/>
              </a:ext>
            </a:extLst>
          </p:cNvPr>
          <p:cNvSpPr txBox="1">
            <a:spLocks/>
          </p:cNvSpPr>
          <p:nvPr/>
        </p:nvSpPr>
        <p:spPr>
          <a:xfrm>
            <a:off x="536132" y="101887"/>
            <a:ext cx="10515600" cy="1274672"/>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A QUICK PEEK AT SOME OF THE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GUARDIANS RESOURCES</a:t>
            </a:r>
          </a:p>
        </p:txBody>
      </p:sp>
      <p:grpSp>
        <p:nvGrpSpPr>
          <p:cNvPr id="14" name="Group 13">
            <a:extLst>
              <a:ext uri="{FF2B5EF4-FFF2-40B4-BE49-F238E27FC236}">
                <a16:creationId xmlns:a16="http://schemas.microsoft.com/office/drawing/2014/main" id="{05024452-BD95-504C-B729-B1FC673BEC1F}"/>
              </a:ext>
            </a:extLst>
          </p:cNvPr>
          <p:cNvGrpSpPr/>
          <p:nvPr/>
        </p:nvGrpSpPr>
        <p:grpSpPr>
          <a:xfrm>
            <a:off x="8978654" y="5926237"/>
            <a:ext cx="3026657" cy="751921"/>
            <a:chOff x="7599289" y="5693481"/>
            <a:chExt cx="4382874" cy="1088850"/>
          </a:xfrm>
        </p:grpSpPr>
        <p:pic>
          <p:nvPicPr>
            <p:cNvPr id="17" name="Picture 16" descr="WRAP_Logo.png">
              <a:extLst>
                <a:ext uri="{FF2B5EF4-FFF2-40B4-BE49-F238E27FC236}">
                  <a16:creationId xmlns:a16="http://schemas.microsoft.com/office/drawing/2014/main" id="{AA4A1F46-9741-E148-8254-6785F21795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9" name="Picture 18" descr="A close up of a logo&#10;&#10;Description automatically generated">
              <a:extLst>
                <a:ext uri="{FF2B5EF4-FFF2-40B4-BE49-F238E27FC236}">
                  <a16:creationId xmlns:a16="http://schemas.microsoft.com/office/drawing/2014/main" id="{5DCEC8BF-8285-3344-A5B7-A046A7F649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15" name="Picture 14">
            <a:extLst>
              <a:ext uri="{FF2B5EF4-FFF2-40B4-BE49-F238E27FC236}">
                <a16:creationId xmlns:a16="http://schemas.microsoft.com/office/drawing/2014/main" id="{79014367-02DA-FE40-92C0-11B0F642E7A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46812" y="-25400"/>
            <a:ext cx="3244976" cy="1113303"/>
          </a:xfrm>
          <a:prstGeom prst="rect">
            <a:avLst/>
          </a:prstGeom>
        </p:spPr>
      </p:pic>
      <p:sp>
        <p:nvSpPr>
          <p:cNvPr id="16" name="TextBox 15">
            <a:extLst>
              <a:ext uri="{FF2B5EF4-FFF2-40B4-BE49-F238E27FC236}">
                <a16:creationId xmlns:a16="http://schemas.microsoft.com/office/drawing/2014/main" id="{55DB290A-7AC8-F14D-8A52-6852C6C6D210}"/>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pic>
        <p:nvPicPr>
          <p:cNvPr id="4" name="Picture 3" descr="Graphical user interface, text&#10;&#10;Description automatically generated">
            <a:hlinkClick r:id="rId9"/>
            <a:extLst>
              <a:ext uri="{FF2B5EF4-FFF2-40B4-BE49-F238E27FC236}">
                <a16:creationId xmlns:a16="http://schemas.microsoft.com/office/drawing/2014/main" id="{F4022893-FB5D-FD40-A145-1716F2FEF49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52610" y="1727366"/>
            <a:ext cx="6775204" cy="4046858"/>
          </a:xfrm>
          <a:prstGeom prst="rect">
            <a:avLst/>
          </a:prstGeom>
        </p:spPr>
      </p:pic>
      <p:sp>
        <p:nvSpPr>
          <p:cNvPr id="18" name="TextBox 17">
            <a:extLst>
              <a:ext uri="{FF2B5EF4-FFF2-40B4-BE49-F238E27FC236}">
                <a16:creationId xmlns:a16="http://schemas.microsoft.com/office/drawing/2014/main" id="{28C65B46-D774-6C4E-8B32-80ADECB132F5}"/>
              </a:ext>
            </a:extLst>
          </p:cNvPr>
          <p:cNvSpPr txBox="1"/>
          <p:nvPr/>
        </p:nvSpPr>
        <p:spPr>
          <a:xfrm>
            <a:off x="3753982" y="5780776"/>
            <a:ext cx="5768512" cy="307777"/>
          </a:xfrm>
          <a:prstGeom prst="rect">
            <a:avLst/>
          </a:prstGeom>
          <a:noFill/>
        </p:spPr>
        <p:txBody>
          <a:bodyPr wrap="square" rtlCol="0">
            <a:spAutoFit/>
          </a:bodyPr>
          <a:lstStyle/>
          <a:p>
            <a:r>
              <a:rPr lang="en-US" sz="1400" spc="-5" dirty="0">
                <a:solidFill>
                  <a:srgbClr val="131A21"/>
                </a:solidFill>
                <a:latin typeface="Calibri" panose="020F0502020204030204" pitchFamily="34" charset="0"/>
                <a:cs typeface="Calibri" panose="020F0502020204030204" pitchFamily="34" charset="0"/>
              </a:rPr>
              <a:t>Click on the image for the Cost Saving Calculator preview video</a:t>
            </a:r>
          </a:p>
        </p:txBody>
      </p:sp>
    </p:spTree>
    <p:extLst>
      <p:ext uri="{BB962C8B-B14F-4D97-AF65-F5344CB8AC3E}">
        <p14:creationId xmlns:p14="http://schemas.microsoft.com/office/powerpoint/2010/main" val="109026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79A26D-7D61-4785-84DE-371A2951EA97}"/>
              </a:ext>
            </a:extLst>
          </p:cNvPr>
          <p:cNvSpPr/>
          <p:nvPr/>
        </p:nvSpPr>
        <p:spPr>
          <a:xfrm>
            <a:off x="0" y="0"/>
            <a:ext cx="6377354"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a:extLst>
              <a:ext uri="{FF2B5EF4-FFF2-40B4-BE49-F238E27FC236}">
                <a16:creationId xmlns:a16="http://schemas.microsoft.com/office/drawing/2014/main" id="{1CC9373A-7005-4413-B950-C1DAD12467EA}"/>
              </a:ext>
            </a:extLst>
          </p:cNvPr>
          <p:cNvSpPr>
            <a:spLocks noGrp="1"/>
          </p:cNvSpPr>
          <p:nvPr>
            <p:ph type="title"/>
          </p:nvPr>
        </p:nvSpPr>
        <p:spPr>
          <a:xfrm>
            <a:off x="493184" y="1651047"/>
            <a:ext cx="3007254" cy="2168785"/>
          </a:xfrm>
        </p:spPr>
        <p:txBody>
          <a:bodyPr/>
          <a:lstStyle/>
          <a:p>
            <a:pPr>
              <a:lnSpc>
                <a:spcPct val="85000"/>
              </a:lnSpc>
              <a:spcBef>
                <a:spcPts val="1200"/>
              </a:spcBef>
              <a:spcAft>
                <a:spcPts val="1200"/>
              </a:spcAft>
            </a:pPr>
            <a:r>
              <a:rPr lang="en-GB" sz="1800" dirty="0">
                <a:solidFill>
                  <a:schemeClr val="tx1">
                    <a:lumMod val="50000"/>
                  </a:schemeClr>
                </a:solidFill>
                <a:latin typeface="Calibri" panose="020F0502020204030204" pitchFamily="34" charset="0"/>
                <a:ea typeface="+mn-ea"/>
                <a:cs typeface="Calibri" panose="020F0502020204030204" pitchFamily="34" charset="0"/>
              </a:rPr>
              <a:t>Just input real or estimated cover numbers to see how much money and carbon equivalent can be saved in four clicks of a mouse!</a:t>
            </a: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600" dirty="0">
                <a:solidFill>
                  <a:srgbClr val="7030A0"/>
                </a:solidFill>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a:t>
            </a:r>
            <a:r>
              <a:rPr lang="en-GB" sz="1600" dirty="0" err="1">
                <a:solidFill>
                  <a:srgbClr val="7030A0"/>
                </a:solidFill>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guardiansofgrub.com</a:t>
            </a:r>
            <a:r>
              <a:rPr lang="en-GB" sz="1600" dirty="0">
                <a:solidFill>
                  <a:srgbClr val="7030A0"/>
                </a:solidFill>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/cost-saving-calculator/</a:t>
            </a:r>
            <a:br>
              <a:rPr lang="en-GB" sz="1600" dirty="0">
                <a:solidFill>
                  <a:srgbClr val="7030A0"/>
                </a:solidFill>
                <a:latin typeface="Calibri" panose="020F0502020204030204" pitchFamily="34" charset="0"/>
                <a:ea typeface="+mn-ea"/>
                <a:cs typeface="+mn-cs"/>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br>
              <a:rPr lang="en-GB" sz="1800" dirty="0">
                <a:solidFill>
                  <a:schemeClr val="tx1">
                    <a:lumMod val="50000"/>
                  </a:schemeClr>
                </a:solidFill>
                <a:latin typeface="Calibri" panose="020F0502020204030204" pitchFamily="34" charset="0"/>
                <a:ea typeface="+mn-ea"/>
                <a:cs typeface="Calibri" panose="020F0502020204030204" pitchFamily="34" charset="0"/>
              </a:rPr>
            </a:br>
            <a:endParaRPr lang="en-GB" sz="1800" dirty="0">
              <a:solidFill>
                <a:schemeClr val="tx1">
                  <a:lumMod val="50000"/>
                </a:schemeClr>
              </a:solidFill>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B9C5430E-0E3F-5846-B72C-3E9E4AD9438F}"/>
              </a:ext>
            </a:extLst>
          </p:cNvPr>
          <p:cNvSpPr/>
          <p:nvPr/>
        </p:nvSpPr>
        <p:spPr>
          <a:xfrm>
            <a:off x="-13250" y="-8965"/>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Title 1">
            <a:extLst>
              <a:ext uri="{FF2B5EF4-FFF2-40B4-BE49-F238E27FC236}">
                <a16:creationId xmlns:a16="http://schemas.microsoft.com/office/drawing/2014/main" id="{C771D8F2-30BA-314C-9247-2A7EBE779DF5}"/>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NEW GUARDIANS OF GRUB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COST SAVING CALCULATOR</a:t>
            </a:r>
          </a:p>
        </p:txBody>
      </p:sp>
      <p:pic>
        <p:nvPicPr>
          <p:cNvPr id="17" name="Picture 16">
            <a:extLst>
              <a:ext uri="{FF2B5EF4-FFF2-40B4-BE49-F238E27FC236}">
                <a16:creationId xmlns:a16="http://schemas.microsoft.com/office/drawing/2014/main" id="{195CBC77-C437-AF45-8826-E7888242B3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09949"/>
          <a:stretch/>
        </p:blipFill>
        <p:spPr>
          <a:xfrm>
            <a:off x="10667387" y="-12700"/>
            <a:ext cx="3244976" cy="1113303"/>
          </a:xfrm>
          <a:prstGeom prst="rect">
            <a:avLst/>
          </a:prstGeom>
        </p:spPr>
      </p:pic>
      <p:sp>
        <p:nvSpPr>
          <p:cNvPr id="18" name="TextBox 17">
            <a:extLst>
              <a:ext uri="{FF2B5EF4-FFF2-40B4-BE49-F238E27FC236}">
                <a16:creationId xmlns:a16="http://schemas.microsoft.com/office/drawing/2014/main" id="{E6B45A96-F154-4D4E-A019-4E127BD1B244}"/>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grpSp>
        <p:nvGrpSpPr>
          <p:cNvPr id="13" name="Group 12">
            <a:extLst>
              <a:ext uri="{FF2B5EF4-FFF2-40B4-BE49-F238E27FC236}">
                <a16:creationId xmlns:a16="http://schemas.microsoft.com/office/drawing/2014/main" id="{D0EDA38C-2D83-F548-AF18-58BC60FA40AA}"/>
              </a:ext>
            </a:extLst>
          </p:cNvPr>
          <p:cNvGrpSpPr/>
          <p:nvPr/>
        </p:nvGrpSpPr>
        <p:grpSpPr>
          <a:xfrm>
            <a:off x="8978654" y="5926237"/>
            <a:ext cx="3026657" cy="751921"/>
            <a:chOff x="7599289" y="5693481"/>
            <a:chExt cx="4382874" cy="1088850"/>
          </a:xfrm>
        </p:grpSpPr>
        <p:pic>
          <p:nvPicPr>
            <p:cNvPr id="14" name="Picture 13" descr="WRAP_Logo.png">
              <a:extLst>
                <a:ext uri="{FF2B5EF4-FFF2-40B4-BE49-F238E27FC236}">
                  <a16:creationId xmlns:a16="http://schemas.microsoft.com/office/drawing/2014/main" id="{ABC6DFCC-1E3E-3A4D-B777-82676A3B1B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9" name="Picture 18" descr="A close up of a logo&#10;&#10;Description automatically generated">
              <a:extLst>
                <a:ext uri="{FF2B5EF4-FFF2-40B4-BE49-F238E27FC236}">
                  <a16:creationId xmlns:a16="http://schemas.microsoft.com/office/drawing/2014/main" id="{BDDA916D-BB7B-0C4A-977D-AEBF9E22A1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5" name="Picture 4" descr="Graphical user interface, website&#10;&#10;Description automatically generated">
            <a:hlinkClick r:id="rId7"/>
            <a:extLst>
              <a:ext uri="{FF2B5EF4-FFF2-40B4-BE49-F238E27FC236}">
                <a16:creationId xmlns:a16="http://schemas.microsoft.com/office/drawing/2014/main" id="{1427B19D-E2EE-2D44-B1CF-7B1F62B40E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78467" y="1710921"/>
            <a:ext cx="5137187" cy="4481376"/>
          </a:xfrm>
          <a:prstGeom prst="rect">
            <a:avLst/>
          </a:prstGeom>
        </p:spPr>
      </p:pic>
      <p:sp>
        <p:nvSpPr>
          <p:cNvPr id="22" name="TextBox 21">
            <a:extLst>
              <a:ext uri="{FF2B5EF4-FFF2-40B4-BE49-F238E27FC236}">
                <a16:creationId xmlns:a16="http://schemas.microsoft.com/office/drawing/2014/main" id="{D66666D9-2FAA-F740-94CE-4D4B66C9EA17}"/>
              </a:ext>
            </a:extLst>
          </p:cNvPr>
          <p:cNvSpPr txBox="1"/>
          <p:nvPr/>
        </p:nvSpPr>
        <p:spPr>
          <a:xfrm>
            <a:off x="3642173" y="6224317"/>
            <a:ext cx="5768512" cy="307777"/>
          </a:xfrm>
          <a:prstGeom prst="rect">
            <a:avLst/>
          </a:prstGeom>
          <a:noFill/>
        </p:spPr>
        <p:txBody>
          <a:bodyPr wrap="square" rtlCol="0">
            <a:spAutoFit/>
          </a:bodyPr>
          <a:lstStyle/>
          <a:p>
            <a:r>
              <a:rPr lang="en-US" sz="1400" spc="-5" dirty="0">
                <a:solidFill>
                  <a:srgbClr val="131A21"/>
                </a:solidFill>
                <a:latin typeface="Calibri" panose="020F0502020204030204" pitchFamily="34" charset="0"/>
                <a:cs typeface="Calibri" panose="020F0502020204030204" pitchFamily="34" charset="0"/>
              </a:rPr>
              <a:t>Click on the image for the Cost Saving Calculator preview video</a:t>
            </a:r>
          </a:p>
        </p:txBody>
      </p:sp>
    </p:spTree>
    <p:extLst>
      <p:ext uri="{BB962C8B-B14F-4D97-AF65-F5344CB8AC3E}">
        <p14:creationId xmlns:p14="http://schemas.microsoft.com/office/powerpoint/2010/main" val="354866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962125-0D54-104E-A530-CA1BF2AAD7A6}"/>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38ABDA79-0592-AE4D-A5CB-C68B57673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6" name="Picture 15" descr="A close up of a logo&#10;&#10;Description automatically generated">
              <a:extLst>
                <a:ext uri="{FF2B5EF4-FFF2-40B4-BE49-F238E27FC236}">
                  <a16:creationId xmlns:a16="http://schemas.microsoft.com/office/drawing/2014/main" id="{52B9441E-297B-6E4E-9CF1-D1B5CB43E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8" name="Title 1">
            <a:extLst>
              <a:ext uri="{FF2B5EF4-FFF2-40B4-BE49-F238E27FC236}">
                <a16:creationId xmlns:a16="http://schemas.microsoft.com/office/drawing/2014/main" id="{C48EF26D-8D4D-4946-BF78-AD4980C4C78C}"/>
              </a:ext>
            </a:extLst>
          </p:cNvPr>
          <p:cNvSpPr>
            <a:spLocks noGrp="1"/>
          </p:cNvSpPr>
          <p:nvPr>
            <p:ph type="title"/>
          </p:nvPr>
        </p:nvSpPr>
        <p:spPr>
          <a:xfrm>
            <a:off x="493184" y="1651047"/>
            <a:ext cx="6301316" cy="1498553"/>
          </a:xfrm>
        </p:spPr>
        <p:txBody>
          <a:bodyPr/>
          <a:lstStyle/>
          <a:p>
            <a:pPr>
              <a:lnSpc>
                <a:spcPct val="85000"/>
              </a:lnSpc>
              <a:spcBef>
                <a:spcPts val="1200"/>
              </a:spcBef>
              <a:spcAft>
                <a:spcPts val="1200"/>
              </a:spcAft>
            </a:pPr>
            <a:r>
              <a:rPr lang="en-GB" sz="1800" dirty="0">
                <a:solidFill>
                  <a:schemeClr val="tx1">
                    <a:lumMod val="50000"/>
                  </a:schemeClr>
                </a:solidFill>
                <a:latin typeface="Calibri" panose="020F0502020204030204" pitchFamily="34" charset="0"/>
                <a:ea typeface="+mn-ea"/>
                <a:cs typeface="Calibri" panose="020F0502020204030204" pitchFamily="34" charset="0"/>
              </a:rPr>
              <a:t>Provides the skills to </a:t>
            </a:r>
            <a:r>
              <a:rPr lang="en-GB" sz="1800" dirty="0">
                <a:solidFill>
                  <a:srgbClr val="7030A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get started</a:t>
            </a:r>
            <a:r>
              <a:rPr lang="en-GB" sz="1800" dirty="0">
                <a:solidFill>
                  <a:schemeClr val="tx1">
                    <a:lumMod val="50000"/>
                  </a:schemeClr>
                </a:solidFill>
                <a:latin typeface="Calibri" panose="020F0502020204030204" pitchFamily="34" charset="0"/>
                <a:ea typeface="+mn-ea"/>
                <a:cs typeface="Calibri" panose="020F0502020204030204" pitchFamily="34" charset="0"/>
              </a:rPr>
              <a:t>.</a:t>
            </a:r>
          </a:p>
        </p:txBody>
      </p:sp>
      <p:pic>
        <p:nvPicPr>
          <p:cNvPr id="7" name="Picture 6" descr="Graphical user interface, website&#10;&#10;Description automatically generated">
            <a:extLst>
              <a:ext uri="{FF2B5EF4-FFF2-40B4-BE49-F238E27FC236}">
                <a16:creationId xmlns:a16="http://schemas.microsoft.com/office/drawing/2014/main" id="{1030EC45-F719-1D4E-A6AF-5973956A033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3108" y="2197100"/>
            <a:ext cx="7891417" cy="3537266"/>
          </a:xfrm>
          <a:prstGeom prst="rect">
            <a:avLst/>
          </a:prstGeom>
          <a:ln>
            <a:solidFill>
              <a:schemeClr val="bg1">
                <a:lumMod val="75000"/>
              </a:schemeClr>
            </a:solidFill>
          </a:ln>
          <a:effectLst>
            <a:outerShdw blurRad="342900" dist="38100" dir="2700000" algn="tl" rotWithShape="0">
              <a:prstClr val="black">
                <a:alpha val="40000"/>
              </a:prstClr>
            </a:outerShdw>
          </a:effectLst>
        </p:spPr>
      </p:pic>
      <p:grpSp>
        <p:nvGrpSpPr>
          <p:cNvPr id="25" name="Group 24">
            <a:extLst>
              <a:ext uri="{FF2B5EF4-FFF2-40B4-BE49-F238E27FC236}">
                <a16:creationId xmlns:a16="http://schemas.microsoft.com/office/drawing/2014/main" id="{239B06FB-6564-B640-A905-FEE200F86206}"/>
              </a:ext>
            </a:extLst>
          </p:cNvPr>
          <p:cNvGrpSpPr/>
          <p:nvPr/>
        </p:nvGrpSpPr>
        <p:grpSpPr>
          <a:xfrm>
            <a:off x="8775939" y="1835466"/>
            <a:ext cx="2939009" cy="3898900"/>
            <a:chOff x="8978408" y="2026106"/>
            <a:chExt cx="2978846" cy="4069894"/>
          </a:xfrm>
          <a:effectLst>
            <a:outerShdw blurRad="342900" dist="38100" dir="2700000" algn="tl" rotWithShape="0">
              <a:prstClr val="black">
                <a:alpha val="40000"/>
              </a:prstClr>
            </a:outerShdw>
          </a:effectLst>
        </p:grpSpPr>
        <p:pic>
          <p:nvPicPr>
            <p:cNvPr id="22" name="Picture 21" descr="A screenshot of a computer screen&#10;&#10;Description automatically generated with low confidence">
              <a:extLst>
                <a:ext uri="{FF2B5EF4-FFF2-40B4-BE49-F238E27FC236}">
                  <a16:creationId xmlns:a16="http://schemas.microsoft.com/office/drawing/2014/main" id="{061DDACA-718F-8C4A-8292-0B7D46A2D3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78408" y="2026106"/>
              <a:ext cx="2978846" cy="2286000"/>
            </a:xfrm>
            <a:prstGeom prst="rect">
              <a:avLst/>
            </a:prstGeom>
          </p:spPr>
        </p:pic>
        <p:pic>
          <p:nvPicPr>
            <p:cNvPr id="24" name="Picture 23" descr="Graphical user interface, text, application, chat or text message&#10;&#10;Description automatically generated">
              <a:extLst>
                <a:ext uri="{FF2B5EF4-FFF2-40B4-BE49-F238E27FC236}">
                  <a16:creationId xmlns:a16="http://schemas.microsoft.com/office/drawing/2014/main" id="{D9F7BFF7-0AF5-A846-90F0-34EA780AFC0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978408" y="4215809"/>
              <a:ext cx="2978846" cy="1880191"/>
            </a:xfrm>
            <a:prstGeom prst="rect">
              <a:avLst/>
            </a:prstGeom>
          </p:spPr>
        </p:pic>
      </p:grpSp>
      <p:sp>
        <p:nvSpPr>
          <p:cNvPr id="19" name="Rectangle 18">
            <a:extLst>
              <a:ext uri="{FF2B5EF4-FFF2-40B4-BE49-F238E27FC236}">
                <a16:creationId xmlns:a16="http://schemas.microsoft.com/office/drawing/2014/main" id="{C18F3EF7-C647-9544-A798-4724A90F8A81}"/>
              </a:ext>
            </a:extLst>
          </p:cNvPr>
          <p:cNvSpPr/>
          <p:nvPr/>
        </p:nvSpPr>
        <p:spPr>
          <a:xfrm>
            <a:off x="-13250" y="-7015"/>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0" name="Title 1">
            <a:extLst>
              <a:ext uri="{FF2B5EF4-FFF2-40B4-BE49-F238E27FC236}">
                <a16:creationId xmlns:a16="http://schemas.microsoft.com/office/drawing/2014/main" id="{9B8CD3E6-5DC9-A142-BEDF-9D5CC7EACB2F}"/>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NEW GUARDIANS OF GRUB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COST SAVING SKILLS COURSE</a:t>
            </a:r>
          </a:p>
        </p:txBody>
      </p:sp>
      <p:pic>
        <p:nvPicPr>
          <p:cNvPr id="14" name="Picture 13">
            <a:extLst>
              <a:ext uri="{FF2B5EF4-FFF2-40B4-BE49-F238E27FC236}">
                <a16:creationId xmlns:a16="http://schemas.microsoft.com/office/drawing/2014/main" id="{4EE837C4-FBD0-2C4B-812C-BA531F6A17F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09949"/>
          <a:stretch/>
        </p:blipFill>
        <p:spPr>
          <a:xfrm>
            <a:off x="10671800" y="-12700"/>
            <a:ext cx="3244976" cy="1113303"/>
          </a:xfrm>
          <a:prstGeom prst="rect">
            <a:avLst/>
          </a:prstGeom>
        </p:spPr>
      </p:pic>
      <p:sp>
        <p:nvSpPr>
          <p:cNvPr id="17" name="TextBox 16">
            <a:extLst>
              <a:ext uri="{FF2B5EF4-FFF2-40B4-BE49-F238E27FC236}">
                <a16:creationId xmlns:a16="http://schemas.microsoft.com/office/drawing/2014/main" id="{898D25F2-C767-4D42-8256-82CEAE332A76}"/>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2684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962125-0D54-104E-A530-CA1BF2AAD7A6}"/>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38ABDA79-0592-AE4D-A5CB-C68B57673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6" name="Picture 15" descr="A close up of a logo&#10;&#10;Description automatically generated">
              <a:extLst>
                <a:ext uri="{FF2B5EF4-FFF2-40B4-BE49-F238E27FC236}">
                  <a16:creationId xmlns:a16="http://schemas.microsoft.com/office/drawing/2014/main" id="{52B9441E-297B-6E4E-9CF1-D1B5CB43E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8" name="Title 1">
            <a:extLst>
              <a:ext uri="{FF2B5EF4-FFF2-40B4-BE49-F238E27FC236}">
                <a16:creationId xmlns:a16="http://schemas.microsoft.com/office/drawing/2014/main" id="{C48EF26D-8D4D-4946-BF78-AD4980C4C78C}"/>
              </a:ext>
            </a:extLst>
          </p:cNvPr>
          <p:cNvSpPr>
            <a:spLocks noGrp="1"/>
          </p:cNvSpPr>
          <p:nvPr>
            <p:ph type="title"/>
          </p:nvPr>
        </p:nvSpPr>
        <p:spPr>
          <a:xfrm>
            <a:off x="493184" y="1651047"/>
            <a:ext cx="6301316" cy="1498553"/>
          </a:xfrm>
        </p:spPr>
        <p:txBody>
          <a:bodyPr/>
          <a:lstStyle/>
          <a:p>
            <a:pPr>
              <a:lnSpc>
                <a:spcPct val="85000"/>
              </a:lnSpc>
              <a:spcBef>
                <a:spcPts val="1200"/>
              </a:spcBef>
              <a:spcAft>
                <a:spcPts val="1200"/>
              </a:spcAft>
            </a:pPr>
            <a:r>
              <a:rPr lang="en-GB" sz="1800" dirty="0">
                <a:solidFill>
                  <a:schemeClr val="tx1">
                    <a:lumMod val="50000"/>
                  </a:schemeClr>
                </a:solidFill>
                <a:latin typeface="Calibri" panose="020F0502020204030204" pitchFamily="34" charset="0"/>
                <a:ea typeface="+mn-ea"/>
                <a:cs typeface="Calibri" panose="020F0502020204030204" pitchFamily="34" charset="0"/>
              </a:rPr>
              <a:t>And here’s what people are saying about the course…</a:t>
            </a:r>
          </a:p>
        </p:txBody>
      </p:sp>
      <p:sp>
        <p:nvSpPr>
          <p:cNvPr id="22" name="Rectangle 21">
            <a:extLst>
              <a:ext uri="{FF2B5EF4-FFF2-40B4-BE49-F238E27FC236}">
                <a16:creationId xmlns:a16="http://schemas.microsoft.com/office/drawing/2014/main" id="{52CEA28E-AC5A-7F47-8D70-8074018E4605}"/>
              </a:ext>
            </a:extLst>
          </p:cNvPr>
          <p:cNvSpPr/>
          <p:nvPr/>
        </p:nvSpPr>
        <p:spPr>
          <a:xfrm>
            <a:off x="-13250" y="-6907"/>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4" name="Title 1">
            <a:extLst>
              <a:ext uri="{FF2B5EF4-FFF2-40B4-BE49-F238E27FC236}">
                <a16:creationId xmlns:a16="http://schemas.microsoft.com/office/drawing/2014/main" id="{253DC13F-2B24-C041-8C3E-493AB3FB6A1B}"/>
              </a:ext>
            </a:extLst>
          </p:cNvPr>
          <p:cNvSpPr txBox="1">
            <a:spLocks/>
          </p:cNvSpPr>
          <p:nvPr/>
        </p:nvSpPr>
        <p:spPr>
          <a:xfrm>
            <a:off x="541201"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NEW GUARDIANS OF GRUB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COST SAVING SKILLS COURSE</a:t>
            </a:r>
          </a:p>
        </p:txBody>
      </p:sp>
      <p:pic>
        <p:nvPicPr>
          <p:cNvPr id="14" name="Picture 13">
            <a:extLst>
              <a:ext uri="{FF2B5EF4-FFF2-40B4-BE49-F238E27FC236}">
                <a16:creationId xmlns:a16="http://schemas.microsoft.com/office/drawing/2014/main" id="{7F7E48AE-4844-C840-86F4-295CFFB6B2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59100" y="-12700"/>
            <a:ext cx="3244976" cy="1113303"/>
          </a:xfrm>
          <a:prstGeom prst="rect">
            <a:avLst/>
          </a:prstGeom>
        </p:spPr>
      </p:pic>
      <p:sp>
        <p:nvSpPr>
          <p:cNvPr id="17" name="TextBox 16">
            <a:extLst>
              <a:ext uri="{FF2B5EF4-FFF2-40B4-BE49-F238E27FC236}">
                <a16:creationId xmlns:a16="http://schemas.microsoft.com/office/drawing/2014/main" id="{A1D3B600-082A-944D-A46B-68F0C5C63AA6}"/>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
        <p:nvSpPr>
          <p:cNvPr id="3" name="Oval 2">
            <a:extLst>
              <a:ext uri="{FF2B5EF4-FFF2-40B4-BE49-F238E27FC236}">
                <a16:creationId xmlns:a16="http://schemas.microsoft.com/office/drawing/2014/main" id="{31BCF50D-7ACC-9D41-B1F8-40AA6429B246}"/>
              </a:ext>
            </a:extLst>
          </p:cNvPr>
          <p:cNvSpPr/>
          <p:nvPr/>
        </p:nvSpPr>
        <p:spPr>
          <a:xfrm>
            <a:off x="3517267" y="2345429"/>
            <a:ext cx="3277233" cy="1331909"/>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A5369B4-356A-EB47-B67C-E9E652A66B5D}"/>
              </a:ext>
            </a:extLst>
          </p:cNvPr>
          <p:cNvGrpSpPr/>
          <p:nvPr/>
        </p:nvGrpSpPr>
        <p:grpSpPr>
          <a:xfrm>
            <a:off x="1055362" y="2345429"/>
            <a:ext cx="10081276" cy="3846868"/>
            <a:chOff x="585215" y="2345429"/>
            <a:chExt cx="10081276" cy="3846868"/>
          </a:xfrm>
        </p:grpSpPr>
        <p:sp>
          <p:nvSpPr>
            <p:cNvPr id="2" name="Oval Callout 1">
              <a:extLst>
                <a:ext uri="{FF2B5EF4-FFF2-40B4-BE49-F238E27FC236}">
                  <a16:creationId xmlns:a16="http://schemas.microsoft.com/office/drawing/2014/main" id="{34DFE07E-CD7F-F247-90D3-AE46015394CA}"/>
                </a:ext>
              </a:extLst>
            </p:cNvPr>
            <p:cNvSpPr/>
            <p:nvPr/>
          </p:nvSpPr>
          <p:spPr>
            <a:xfrm>
              <a:off x="2705544" y="4457676"/>
              <a:ext cx="2707218" cy="1498554"/>
            </a:xfrm>
            <a:custGeom>
              <a:avLst/>
              <a:gdLst>
                <a:gd name="connsiteX0" fmla="*/ 811705 w 2782956"/>
                <a:gd name="connsiteY0" fmla="*/ 1221550 h 1085822"/>
                <a:gd name="connsiteX1" fmla="*/ 707663 w 2782956"/>
                <a:gd name="connsiteY1" fmla="*/ 1015741 h 1085822"/>
                <a:gd name="connsiteX2" fmla="*/ 902760 w 2782956"/>
                <a:gd name="connsiteY2" fmla="*/ 34588 h 1085822"/>
                <a:gd name="connsiteX3" fmla="*/ 1782866 w 2782956"/>
                <a:gd name="connsiteY3" fmla="*/ 21919 h 1085822"/>
                <a:gd name="connsiteX4" fmla="*/ 2221380 w 2782956"/>
                <a:gd name="connsiteY4" fmla="*/ 978692 h 1085822"/>
                <a:gd name="connsiteX5" fmla="*/ 1211426 w 2782956"/>
                <a:gd name="connsiteY5" fmla="*/ 1081258 h 1085822"/>
                <a:gd name="connsiteX6" fmla="*/ 811705 w 2782956"/>
                <a:gd name="connsiteY6" fmla="*/ 1221550 h 1085822"/>
                <a:gd name="connsiteX0" fmla="*/ 394382 w 2783620"/>
                <a:gd name="connsiteY0" fmla="*/ 1579359 h 1579359"/>
                <a:gd name="connsiteX1" fmla="*/ 707783 w 2783620"/>
                <a:gd name="connsiteY1" fmla="*/ 1015741 h 1579359"/>
                <a:gd name="connsiteX2" fmla="*/ 902880 w 2783620"/>
                <a:gd name="connsiteY2" fmla="*/ 34588 h 1579359"/>
                <a:gd name="connsiteX3" fmla="*/ 1782986 w 2783620"/>
                <a:gd name="connsiteY3" fmla="*/ 21919 h 1579359"/>
                <a:gd name="connsiteX4" fmla="*/ 2221500 w 2783620"/>
                <a:gd name="connsiteY4" fmla="*/ 978692 h 1579359"/>
                <a:gd name="connsiteX5" fmla="*/ 1211546 w 2783620"/>
                <a:gd name="connsiteY5" fmla="*/ 1081258 h 1579359"/>
                <a:gd name="connsiteX6" fmla="*/ 394382 w 2783620"/>
                <a:gd name="connsiteY6" fmla="*/ 1579359 h 15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620" h="1579359">
                  <a:moveTo>
                    <a:pt x="394382" y="1579359"/>
                  </a:moveTo>
                  <a:cubicBezTo>
                    <a:pt x="359701" y="1510756"/>
                    <a:pt x="742464" y="1084344"/>
                    <a:pt x="707783" y="1015741"/>
                  </a:cubicBezTo>
                  <a:cubicBezTo>
                    <a:pt x="-321637" y="789104"/>
                    <a:pt x="-203813" y="196563"/>
                    <a:pt x="902880" y="34588"/>
                  </a:cubicBezTo>
                  <a:cubicBezTo>
                    <a:pt x="1184995" y="-6703"/>
                    <a:pt x="1493840" y="-11148"/>
                    <a:pt x="1782986" y="21919"/>
                  </a:cubicBezTo>
                  <a:cubicBezTo>
                    <a:pt x="2885268" y="147978"/>
                    <a:pt x="3143497" y="711396"/>
                    <a:pt x="2221500" y="978692"/>
                  </a:cubicBezTo>
                  <a:cubicBezTo>
                    <a:pt x="1931701" y="1062708"/>
                    <a:pt x="1569553" y="1099486"/>
                    <a:pt x="1211546" y="1081258"/>
                  </a:cubicBezTo>
                  <a:lnTo>
                    <a:pt x="394382" y="1579359"/>
                  </a:lnTo>
                  <a:close/>
                </a:path>
              </a:pathLst>
            </a:custGeom>
            <a:solidFill>
              <a:schemeClr val="bg1"/>
            </a:solidFill>
            <a:ln>
              <a:noFill/>
            </a:ln>
            <a:effectLst>
              <a:outerShdw blurRad="2286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200" i="1" dirty="0">
                <a:solidFill>
                  <a:schemeClr val="tx1">
                    <a:lumMod val="50000"/>
                  </a:schemeClr>
                </a:solidFill>
                <a:latin typeface="Calibri" panose="020F0502020204030204" pitchFamily="34" charset="0"/>
                <a:cs typeface="Calibri" panose="020F0502020204030204" pitchFamily="34" charset="0"/>
              </a:endParaRPr>
            </a:p>
            <a:p>
              <a:pPr algn="ctr"/>
              <a:r>
                <a:rPr lang="en-GB" i="1" dirty="0">
                  <a:solidFill>
                    <a:schemeClr val="tx1">
                      <a:lumMod val="50000"/>
                    </a:schemeClr>
                  </a:solidFill>
                  <a:latin typeface="Calibri" panose="020F0502020204030204" pitchFamily="34" charset="0"/>
                  <a:cs typeface="Calibri" panose="020F0502020204030204" pitchFamily="34" charset="0"/>
                </a:rPr>
                <a:t>“Very succinct and practical.”</a:t>
              </a:r>
              <a:endParaRPr lang="en-GB" b="1" dirty="0">
                <a:solidFill>
                  <a:schemeClr val="tx1">
                    <a:lumMod val="50000"/>
                  </a:schemeClr>
                </a:solidFill>
                <a:latin typeface="Calibri" panose="020F0502020204030204" pitchFamily="34" charset="0"/>
                <a:cs typeface="Calibri" panose="020F0502020204030204" pitchFamily="34" charset="0"/>
              </a:endParaRPr>
            </a:p>
            <a:p>
              <a:pPr algn="ctr"/>
              <a:endParaRPr lang="en-US" dirty="0"/>
            </a:p>
          </p:txBody>
        </p:sp>
        <p:grpSp>
          <p:nvGrpSpPr>
            <p:cNvPr id="7" name="Group 6">
              <a:extLst>
                <a:ext uri="{FF2B5EF4-FFF2-40B4-BE49-F238E27FC236}">
                  <a16:creationId xmlns:a16="http://schemas.microsoft.com/office/drawing/2014/main" id="{0A6E156C-8710-1542-B541-F9FFA60960E6}"/>
                </a:ext>
              </a:extLst>
            </p:cNvPr>
            <p:cNvGrpSpPr/>
            <p:nvPr/>
          </p:nvGrpSpPr>
          <p:grpSpPr>
            <a:xfrm>
              <a:off x="585215" y="2345429"/>
              <a:ext cx="4171872" cy="2314085"/>
              <a:chOff x="585215" y="2345429"/>
              <a:chExt cx="4171872" cy="2314085"/>
            </a:xfrm>
          </p:grpSpPr>
          <p:sp>
            <p:nvSpPr>
              <p:cNvPr id="25" name="Oval Callout 1">
                <a:extLst>
                  <a:ext uri="{FF2B5EF4-FFF2-40B4-BE49-F238E27FC236}">
                    <a16:creationId xmlns:a16="http://schemas.microsoft.com/office/drawing/2014/main" id="{C0211F9D-E828-C647-9A42-96FBD112D9A0}"/>
                  </a:ext>
                </a:extLst>
              </p:cNvPr>
              <p:cNvSpPr/>
              <p:nvPr/>
            </p:nvSpPr>
            <p:spPr>
              <a:xfrm>
                <a:off x="585215" y="2345429"/>
                <a:ext cx="4171872" cy="2314085"/>
              </a:xfrm>
              <a:custGeom>
                <a:avLst/>
                <a:gdLst>
                  <a:gd name="connsiteX0" fmla="*/ 811705 w 2782956"/>
                  <a:gd name="connsiteY0" fmla="*/ 1221550 h 1085822"/>
                  <a:gd name="connsiteX1" fmla="*/ 707663 w 2782956"/>
                  <a:gd name="connsiteY1" fmla="*/ 1015741 h 1085822"/>
                  <a:gd name="connsiteX2" fmla="*/ 902760 w 2782956"/>
                  <a:gd name="connsiteY2" fmla="*/ 34588 h 1085822"/>
                  <a:gd name="connsiteX3" fmla="*/ 1782866 w 2782956"/>
                  <a:gd name="connsiteY3" fmla="*/ 21919 h 1085822"/>
                  <a:gd name="connsiteX4" fmla="*/ 2221380 w 2782956"/>
                  <a:gd name="connsiteY4" fmla="*/ 978692 h 1085822"/>
                  <a:gd name="connsiteX5" fmla="*/ 1211426 w 2782956"/>
                  <a:gd name="connsiteY5" fmla="*/ 1081258 h 1085822"/>
                  <a:gd name="connsiteX6" fmla="*/ 811705 w 2782956"/>
                  <a:gd name="connsiteY6" fmla="*/ 1221550 h 1085822"/>
                  <a:gd name="connsiteX0" fmla="*/ 394382 w 2783620"/>
                  <a:gd name="connsiteY0" fmla="*/ 1579359 h 1579359"/>
                  <a:gd name="connsiteX1" fmla="*/ 707783 w 2783620"/>
                  <a:gd name="connsiteY1" fmla="*/ 1015741 h 1579359"/>
                  <a:gd name="connsiteX2" fmla="*/ 902880 w 2783620"/>
                  <a:gd name="connsiteY2" fmla="*/ 34588 h 1579359"/>
                  <a:gd name="connsiteX3" fmla="*/ 1782986 w 2783620"/>
                  <a:gd name="connsiteY3" fmla="*/ 21919 h 1579359"/>
                  <a:gd name="connsiteX4" fmla="*/ 2221500 w 2783620"/>
                  <a:gd name="connsiteY4" fmla="*/ 978692 h 1579359"/>
                  <a:gd name="connsiteX5" fmla="*/ 1211546 w 2783620"/>
                  <a:gd name="connsiteY5" fmla="*/ 1081258 h 1579359"/>
                  <a:gd name="connsiteX6" fmla="*/ 394382 w 2783620"/>
                  <a:gd name="connsiteY6" fmla="*/ 1579359 h 1579359"/>
                  <a:gd name="connsiteX0" fmla="*/ 684942 w 2783620"/>
                  <a:gd name="connsiteY0" fmla="*/ 1374578 h 1374578"/>
                  <a:gd name="connsiteX1" fmla="*/ 707783 w 2783620"/>
                  <a:gd name="connsiteY1" fmla="*/ 1015741 h 1374578"/>
                  <a:gd name="connsiteX2" fmla="*/ 902880 w 2783620"/>
                  <a:gd name="connsiteY2" fmla="*/ 34588 h 1374578"/>
                  <a:gd name="connsiteX3" fmla="*/ 1782986 w 2783620"/>
                  <a:gd name="connsiteY3" fmla="*/ 21919 h 1374578"/>
                  <a:gd name="connsiteX4" fmla="*/ 2221500 w 2783620"/>
                  <a:gd name="connsiteY4" fmla="*/ 978692 h 1374578"/>
                  <a:gd name="connsiteX5" fmla="*/ 1211546 w 2783620"/>
                  <a:gd name="connsiteY5" fmla="*/ 1081258 h 1374578"/>
                  <a:gd name="connsiteX6" fmla="*/ 684942 w 2783620"/>
                  <a:gd name="connsiteY6" fmla="*/ 1374578 h 137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620" h="1374578">
                    <a:moveTo>
                      <a:pt x="684942" y="1374578"/>
                    </a:moveTo>
                    <a:cubicBezTo>
                      <a:pt x="650261" y="1305975"/>
                      <a:pt x="742464" y="1084344"/>
                      <a:pt x="707783" y="1015741"/>
                    </a:cubicBezTo>
                    <a:cubicBezTo>
                      <a:pt x="-321637" y="789104"/>
                      <a:pt x="-203813" y="196563"/>
                      <a:pt x="902880" y="34588"/>
                    </a:cubicBezTo>
                    <a:cubicBezTo>
                      <a:pt x="1184995" y="-6703"/>
                      <a:pt x="1493840" y="-11148"/>
                      <a:pt x="1782986" y="21919"/>
                    </a:cubicBezTo>
                    <a:cubicBezTo>
                      <a:pt x="2885268" y="147978"/>
                      <a:pt x="3143497" y="711396"/>
                      <a:pt x="2221500" y="978692"/>
                    </a:cubicBezTo>
                    <a:cubicBezTo>
                      <a:pt x="1931701" y="1062708"/>
                      <a:pt x="1569553" y="1099486"/>
                      <a:pt x="1211546" y="1081258"/>
                    </a:cubicBezTo>
                    <a:lnTo>
                      <a:pt x="684942" y="1374578"/>
                    </a:lnTo>
                    <a:close/>
                  </a:path>
                </a:pathLst>
              </a:custGeom>
              <a:solidFill>
                <a:schemeClr val="bg1"/>
              </a:solidFill>
              <a:ln>
                <a:noFill/>
              </a:ln>
              <a:effectLst>
                <a:outerShdw blurRad="2286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p>
            </p:txBody>
          </p:sp>
          <p:sp>
            <p:nvSpPr>
              <p:cNvPr id="6" name="TextBox 5">
                <a:extLst>
                  <a:ext uri="{FF2B5EF4-FFF2-40B4-BE49-F238E27FC236}">
                    <a16:creationId xmlns:a16="http://schemas.microsoft.com/office/drawing/2014/main" id="{F86A5273-4C90-6B4B-8151-6E69B4A677E9}"/>
                  </a:ext>
                </a:extLst>
              </p:cNvPr>
              <p:cNvSpPr txBox="1"/>
              <p:nvPr/>
            </p:nvSpPr>
            <p:spPr>
              <a:xfrm>
                <a:off x="950845" y="2709228"/>
                <a:ext cx="3277826" cy="1200329"/>
              </a:xfrm>
              <a:prstGeom prst="rect">
                <a:avLst/>
              </a:prstGeom>
              <a:noFill/>
            </p:spPr>
            <p:txBody>
              <a:bodyPr wrap="square" rtlCol="0">
                <a:spAutoFit/>
              </a:bodyPr>
              <a:lstStyle/>
              <a:p>
                <a:pPr algn="ctr"/>
                <a:r>
                  <a:rPr lang="en-GB" i="1" dirty="0">
                    <a:solidFill>
                      <a:schemeClr val="tx1">
                        <a:lumMod val="50000"/>
                      </a:schemeClr>
                    </a:solidFill>
                    <a:latin typeface="Calibri" panose="020F0502020204030204" pitchFamily="34" charset="0"/>
                    <a:cs typeface="Calibri" panose="020F0502020204030204" pitchFamily="34" charset="0"/>
                  </a:rPr>
                  <a:t>“Every subheading was broken down and explained and easy to follow, leaving you feeling motivated.”</a:t>
                </a:r>
                <a:endParaRPr lang="en-GB" b="1" dirty="0">
                  <a:solidFill>
                    <a:schemeClr val="tx1">
                      <a:lumMod val="50000"/>
                    </a:schemeClr>
                  </a:solidFill>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580001D4-49FF-7748-A547-9B1E755FA27B}"/>
                </a:ext>
              </a:extLst>
            </p:cNvPr>
            <p:cNvGrpSpPr/>
            <p:nvPr/>
          </p:nvGrpSpPr>
          <p:grpSpPr>
            <a:xfrm>
              <a:off x="6096000" y="3657103"/>
              <a:ext cx="4570491" cy="2535194"/>
              <a:chOff x="7247678" y="3379053"/>
              <a:chExt cx="4570491" cy="2535194"/>
            </a:xfrm>
          </p:grpSpPr>
          <p:sp>
            <p:nvSpPr>
              <p:cNvPr id="26" name="Oval Callout 1">
                <a:extLst>
                  <a:ext uri="{FF2B5EF4-FFF2-40B4-BE49-F238E27FC236}">
                    <a16:creationId xmlns:a16="http://schemas.microsoft.com/office/drawing/2014/main" id="{E3070DA9-A8D3-A14C-ADDF-936587D16B2C}"/>
                  </a:ext>
                </a:extLst>
              </p:cNvPr>
              <p:cNvSpPr/>
              <p:nvPr/>
            </p:nvSpPr>
            <p:spPr>
              <a:xfrm>
                <a:off x="7247678" y="3379053"/>
                <a:ext cx="4570491" cy="2535194"/>
              </a:xfrm>
              <a:custGeom>
                <a:avLst/>
                <a:gdLst>
                  <a:gd name="connsiteX0" fmla="*/ 811705 w 2782956"/>
                  <a:gd name="connsiteY0" fmla="*/ 1221550 h 1085822"/>
                  <a:gd name="connsiteX1" fmla="*/ 707663 w 2782956"/>
                  <a:gd name="connsiteY1" fmla="*/ 1015741 h 1085822"/>
                  <a:gd name="connsiteX2" fmla="*/ 902760 w 2782956"/>
                  <a:gd name="connsiteY2" fmla="*/ 34588 h 1085822"/>
                  <a:gd name="connsiteX3" fmla="*/ 1782866 w 2782956"/>
                  <a:gd name="connsiteY3" fmla="*/ 21919 h 1085822"/>
                  <a:gd name="connsiteX4" fmla="*/ 2221380 w 2782956"/>
                  <a:gd name="connsiteY4" fmla="*/ 978692 h 1085822"/>
                  <a:gd name="connsiteX5" fmla="*/ 1211426 w 2782956"/>
                  <a:gd name="connsiteY5" fmla="*/ 1081258 h 1085822"/>
                  <a:gd name="connsiteX6" fmla="*/ 811705 w 2782956"/>
                  <a:gd name="connsiteY6" fmla="*/ 1221550 h 1085822"/>
                  <a:gd name="connsiteX0" fmla="*/ 394382 w 2783620"/>
                  <a:gd name="connsiteY0" fmla="*/ 1579359 h 1579359"/>
                  <a:gd name="connsiteX1" fmla="*/ 707783 w 2783620"/>
                  <a:gd name="connsiteY1" fmla="*/ 1015741 h 1579359"/>
                  <a:gd name="connsiteX2" fmla="*/ 902880 w 2783620"/>
                  <a:gd name="connsiteY2" fmla="*/ 34588 h 1579359"/>
                  <a:gd name="connsiteX3" fmla="*/ 1782986 w 2783620"/>
                  <a:gd name="connsiteY3" fmla="*/ 21919 h 1579359"/>
                  <a:gd name="connsiteX4" fmla="*/ 2221500 w 2783620"/>
                  <a:gd name="connsiteY4" fmla="*/ 978692 h 1579359"/>
                  <a:gd name="connsiteX5" fmla="*/ 1211546 w 2783620"/>
                  <a:gd name="connsiteY5" fmla="*/ 1081258 h 1579359"/>
                  <a:gd name="connsiteX6" fmla="*/ 394382 w 2783620"/>
                  <a:gd name="connsiteY6" fmla="*/ 1579359 h 1579359"/>
                  <a:gd name="connsiteX0" fmla="*/ 684942 w 2783620"/>
                  <a:gd name="connsiteY0" fmla="*/ 1374578 h 1374578"/>
                  <a:gd name="connsiteX1" fmla="*/ 707783 w 2783620"/>
                  <a:gd name="connsiteY1" fmla="*/ 1015741 h 1374578"/>
                  <a:gd name="connsiteX2" fmla="*/ 902880 w 2783620"/>
                  <a:gd name="connsiteY2" fmla="*/ 34588 h 1374578"/>
                  <a:gd name="connsiteX3" fmla="*/ 1782986 w 2783620"/>
                  <a:gd name="connsiteY3" fmla="*/ 21919 h 1374578"/>
                  <a:gd name="connsiteX4" fmla="*/ 2221500 w 2783620"/>
                  <a:gd name="connsiteY4" fmla="*/ 978692 h 1374578"/>
                  <a:gd name="connsiteX5" fmla="*/ 1211546 w 2783620"/>
                  <a:gd name="connsiteY5" fmla="*/ 1081258 h 1374578"/>
                  <a:gd name="connsiteX6" fmla="*/ 684942 w 2783620"/>
                  <a:gd name="connsiteY6" fmla="*/ 1374578 h 137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620" h="1374578">
                    <a:moveTo>
                      <a:pt x="684942" y="1374578"/>
                    </a:moveTo>
                    <a:cubicBezTo>
                      <a:pt x="650261" y="1305975"/>
                      <a:pt x="742464" y="1084344"/>
                      <a:pt x="707783" y="1015741"/>
                    </a:cubicBezTo>
                    <a:cubicBezTo>
                      <a:pt x="-321637" y="789104"/>
                      <a:pt x="-203813" y="196563"/>
                      <a:pt x="902880" y="34588"/>
                    </a:cubicBezTo>
                    <a:cubicBezTo>
                      <a:pt x="1184995" y="-6703"/>
                      <a:pt x="1493840" y="-11148"/>
                      <a:pt x="1782986" y="21919"/>
                    </a:cubicBezTo>
                    <a:cubicBezTo>
                      <a:pt x="2885268" y="147978"/>
                      <a:pt x="3143497" y="711396"/>
                      <a:pt x="2221500" y="978692"/>
                    </a:cubicBezTo>
                    <a:cubicBezTo>
                      <a:pt x="1931701" y="1062708"/>
                      <a:pt x="1569553" y="1099486"/>
                      <a:pt x="1211546" y="1081258"/>
                    </a:cubicBezTo>
                    <a:lnTo>
                      <a:pt x="684942" y="1374578"/>
                    </a:lnTo>
                    <a:close/>
                  </a:path>
                </a:pathLst>
              </a:custGeom>
              <a:solidFill>
                <a:schemeClr val="bg1"/>
              </a:solidFill>
              <a:ln>
                <a:noFill/>
              </a:ln>
              <a:effectLst>
                <a:outerShdw blurRad="2286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p>
            </p:txBody>
          </p:sp>
          <p:sp>
            <p:nvSpPr>
              <p:cNvPr id="27" name="TextBox 26">
                <a:extLst>
                  <a:ext uri="{FF2B5EF4-FFF2-40B4-BE49-F238E27FC236}">
                    <a16:creationId xmlns:a16="http://schemas.microsoft.com/office/drawing/2014/main" id="{2542F9F0-9BAD-8A48-B3A9-915EE500E866}"/>
                  </a:ext>
                </a:extLst>
              </p:cNvPr>
              <p:cNvSpPr txBox="1"/>
              <p:nvPr/>
            </p:nvSpPr>
            <p:spPr>
              <a:xfrm>
                <a:off x="7689139" y="3715820"/>
                <a:ext cx="3609269" cy="1754326"/>
              </a:xfrm>
              <a:prstGeom prst="rect">
                <a:avLst/>
              </a:prstGeom>
              <a:noFill/>
            </p:spPr>
            <p:txBody>
              <a:bodyPr wrap="square" rtlCol="0">
                <a:spAutoFit/>
              </a:bodyPr>
              <a:lstStyle/>
              <a:p>
                <a:pPr algn="ctr"/>
                <a:r>
                  <a:rPr lang="en-GB" i="1" dirty="0">
                    <a:solidFill>
                      <a:schemeClr val="tx1">
                        <a:lumMod val="50000"/>
                      </a:schemeClr>
                    </a:solidFill>
                    <a:latin typeface="Calibri" panose="020F0502020204030204" pitchFamily="34" charset="0"/>
                    <a:cs typeface="Calibri" panose="020F0502020204030204" pitchFamily="34" charset="0"/>
                  </a:rPr>
                  <a:t>“Highly engaging. Each section </a:t>
                </a:r>
                <a:br>
                  <a:rPr lang="en-GB" i="1" dirty="0">
                    <a:solidFill>
                      <a:schemeClr val="tx1">
                        <a:lumMod val="50000"/>
                      </a:schemeClr>
                    </a:solidFill>
                    <a:latin typeface="Calibri" panose="020F0502020204030204" pitchFamily="34" charset="0"/>
                    <a:cs typeface="Calibri" panose="020F0502020204030204" pitchFamily="34" charset="0"/>
                  </a:rPr>
                </a:br>
                <a:r>
                  <a:rPr lang="en-GB" i="1" dirty="0">
                    <a:solidFill>
                      <a:schemeClr val="tx1">
                        <a:lumMod val="50000"/>
                      </a:schemeClr>
                    </a:solidFill>
                    <a:latin typeface="Calibri" panose="020F0502020204030204" pitchFamily="34" charset="0"/>
                    <a:cs typeface="Calibri" panose="020F0502020204030204" pitchFamily="34" charset="0"/>
                  </a:rPr>
                  <a:t>was an appropriate length to retain my attention. I particularly like the case studies showing practical applications.”</a:t>
                </a:r>
                <a:endParaRPr lang="en-GB" b="1" dirty="0">
                  <a:solidFill>
                    <a:schemeClr val="tx1">
                      <a:lumMod val="50000"/>
                    </a:schemeClr>
                  </a:solidFill>
                  <a:latin typeface="Calibri" panose="020F0502020204030204" pitchFamily="34" charset="0"/>
                  <a:cs typeface="Calibri" panose="020F0502020204030204" pitchFamily="34" charset="0"/>
                </a:endParaRPr>
              </a:p>
              <a:p>
                <a:pPr algn="ctr"/>
                <a:endParaRPr lang="en-US" dirty="0"/>
              </a:p>
            </p:txBody>
          </p:sp>
        </p:grpSp>
        <p:sp>
          <p:nvSpPr>
            <p:cNvPr id="28" name="Oval Callout 1">
              <a:extLst>
                <a:ext uri="{FF2B5EF4-FFF2-40B4-BE49-F238E27FC236}">
                  <a16:creationId xmlns:a16="http://schemas.microsoft.com/office/drawing/2014/main" id="{9B548686-51E5-7A4E-B734-B492569D8CD5}"/>
                </a:ext>
              </a:extLst>
            </p:cNvPr>
            <p:cNvSpPr/>
            <p:nvPr/>
          </p:nvSpPr>
          <p:spPr>
            <a:xfrm>
              <a:off x="5016546" y="2351726"/>
              <a:ext cx="2707218" cy="1498554"/>
            </a:xfrm>
            <a:custGeom>
              <a:avLst/>
              <a:gdLst>
                <a:gd name="connsiteX0" fmla="*/ 811705 w 2782956"/>
                <a:gd name="connsiteY0" fmla="*/ 1221550 h 1085822"/>
                <a:gd name="connsiteX1" fmla="*/ 707663 w 2782956"/>
                <a:gd name="connsiteY1" fmla="*/ 1015741 h 1085822"/>
                <a:gd name="connsiteX2" fmla="*/ 902760 w 2782956"/>
                <a:gd name="connsiteY2" fmla="*/ 34588 h 1085822"/>
                <a:gd name="connsiteX3" fmla="*/ 1782866 w 2782956"/>
                <a:gd name="connsiteY3" fmla="*/ 21919 h 1085822"/>
                <a:gd name="connsiteX4" fmla="*/ 2221380 w 2782956"/>
                <a:gd name="connsiteY4" fmla="*/ 978692 h 1085822"/>
                <a:gd name="connsiteX5" fmla="*/ 1211426 w 2782956"/>
                <a:gd name="connsiteY5" fmla="*/ 1081258 h 1085822"/>
                <a:gd name="connsiteX6" fmla="*/ 811705 w 2782956"/>
                <a:gd name="connsiteY6" fmla="*/ 1221550 h 1085822"/>
                <a:gd name="connsiteX0" fmla="*/ 394382 w 2783620"/>
                <a:gd name="connsiteY0" fmla="*/ 1579359 h 1579359"/>
                <a:gd name="connsiteX1" fmla="*/ 707783 w 2783620"/>
                <a:gd name="connsiteY1" fmla="*/ 1015741 h 1579359"/>
                <a:gd name="connsiteX2" fmla="*/ 902880 w 2783620"/>
                <a:gd name="connsiteY2" fmla="*/ 34588 h 1579359"/>
                <a:gd name="connsiteX3" fmla="*/ 1782986 w 2783620"/>
                <a:gd name="connsiteY3" fmla="*/ 21919 h 1579359"/>
                <a:gd name="connsiteX4" fmla="*/ 2221500 w 2783620"/>
                <a:gd name="connsiteY4" fmla="*/ 978692 h 1579359"/>
                <a:gd name="connsiteX5" fmla="*/ 1211546 w 2783620"/>
                <a:gd name="connsiteY5" fmla="*/ 1081258 h 1579359"/>
                <a:gd name="connsiteX6" fmla="*/ 394382 w 2783620"/>
                <a:gd name="connsiteY6" fmla="*/ 1579359 h 15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3620" h="1579359">
                  <a:moveTo>
                    <a:pt x="394382" y="1579359"/>
                  </a:moveTo>
                  <a:cubicBezTo>
                    <a:pt x="359701" y="1510756"/>
                    <a:pt x="742464" y="1084344"/>
                    <a:pt x="707783" y="1015741"/>
                  </a:cubicBezTo>
                  <a:cubicBezTo>
                    <a:pt x="-321637" y="789104"/>
                    <a:pt x="-203813" y="196563"/>
                    <a:pt x="902880" y="34588"/>
                  </a:cubicBezTo>
                  <a:cubicBezTo>
                    <a:pt x="1184995" y="-6703"/>
                    <a:pt x="1493840" y="-11148"/>
                    <a:pt x="1782986" y="21919"/>
                  </a:cubicBezTo>
                  <a:cubicBezTo>
                    <a:pt x="2885268" y="147978"/>
                    <a:pt x="3143497" y="711396"/>
                    <a:pt x="2221500" y="978692"/>
                  </a:cubicBezTo>
                  <a:cubicBezTo>
                    <a:pt x="1931701" y="1062708"/>
                    <a:pt x="1569553" y="1099486"/>
                    <a:pt x="1211546" y="1081258"/>
                  </a:cubicBezTo>
                  <a:lnTo>
                    <a:pt x="394382" y="1579359"/>
                  </a:lnTo>
                  <a:close/>
                </a:path>
              </a:pathLst>
            </a:custGeom>
            <a:solidFill>
              <a:schemeClr val="bg1"/>
            </a:solidFill>
            <a:ln>
              <a:noFill/>
            </a:ln>
            <a:effectLst>
              <a:outerShdw blurRad="2286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200" i="1" dirty="0">
                <a:solidFill>
                  <a:schemeClr val="tx1">
                    <a:lumMod val="50000"/>
                  </a:schemeClr>
                </a:solidFill>
                <a:latin typeface="Calibri" panose="020F0502020204030204" pitchFamily="34" charset="0"/>
                <a:cs typeface="Calibri" panose="020F0502020204030204" pitchFamily="34" charset="0"/>
              </a:endParaRPr>
            </a:p>
            <a:p>
              <a:pPr algn="ctr"/>
              <a:r>
                <a:rPr lang="en-GB" i="1" dirty="0">
                  <a:solidFill>
                    <a:schemeClr val="tx1">
                      <a:lumMod val="50000"/>
                    </a:schemeClr>
                  </a:solidFill>
                  <a:latin typeface="Calibri" panose="020F0502020204030204" pitchFamily="34" charset="0"/>
                  <a:cs typeface="Calibri" panose="020F0502020204030204" pitchFamily="34" charset="0"/>
                </a:rPr>
                <a:t>“Steps are simple </a:t>
              </a:r>
              <a:br>
                <a:rPr lang="en-GB" i="1" dirty="0">
                  <a:solidFill>
                    <a:schemeClr val="tx1">
                      <a:lumMod val="50000"/>
                    </a:schemeClr>
                  </a:solidFill>
                  <a:latin typeface="Calibri" panose="020F0502020204030204" pitchFamily="34" charset="0"/>
                  <a:cs typeface="Calibri" panose="020F0502020204030204" pitchFamily="34" charset="0"/>
                </a:rPr>
              </a:br>
              <a:r>
                <a:rPr lang="en-GB" i="1" dirty="0">
                  <a:solidFill>
                    <a:schemeClr val="tx1">
                      <a:lumMod val="50000"/>
                    </a:schemeClr>
                  </a:solidFill>
                  <a:latin typeface="Calibri" panose="020F0502020204030204" pitchFamily="34" charset="0"/>
                  <a:cs typeface="Calibri" panose="020F0502020204030204" pitchFamily="34" charset="0"/>
                </a:rPr>
                <a:t>and clear.”</a:t>
              </a:r>
            </a:p>
            <a:p>
              <a:pPr algn="ctr"/>
              <a:endParaRPr lang="en-US" dirty="0"/>
            </a:p>
          </p:txBody>
        </p:sp>
      </p:grpSp>
    </p:spTree>
    <p:extLst>
      <p:ext uri="{BB962C8B-B14F-4D97-AF65-F5344CB8AC3E}">
        <p14:creationId xmlns:p14="http://schemas.microsoft.com/office/powerpoint/2010/main" val="1594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962125-0D54-104E-A530-CA1BF2AAD7A6}"/>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38ABDA79-0592-AE4D-A5CB-C68B57673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6" name="Picture 15" descr="A close up of a logo&#10;&#10;Description automatically generated">
              <a:extLst>
                <a:ext uri="{FF2B5EF4-FFF2-40B4-BE49-F238E27FC236}">
                  <a16:creationId xmlns:a16="http://schemas.microsoft.com/office/drawing/2014/main" id="{52B9441E-297B-6E4E-9CF1-D1B5CB43E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8" name="Title 1">
            <a:extLst>
              <a:ext uri="{FF2B5EF4-FFF2-40B4-BE49-F238E27FC236}">
                <a16:creationId xmlns:a16="http://schemas.microsoft.com/office/drawing/2014/main" id="{C48EF26D-8D4D-4946-BF78-AD4980C4C78C}"/>
              </a:ext>
            </a:extLst>
          </p:cNvPr>
          <p:cNvSpPr>
            <a:spLocks noGrp="1"/>
          </p:cNvSpPr>
          <p:nvPr>
            <p:ph type="title"/>
          </p:nvPr>
        </p:nvSpPr>
        <p:spPr>
          <a:xfrm>
            <a:off x="493184" y="1789191"/>
            <a:ext cx="4932256" cy="4403106"/>
          </a:xfrm>
        </p:spPr>
        <p:txBody>
          <a:bodyPr/>
          <a:lstStyle/>
          <a:p>
            <a:pPr>
              <a:spcBef>
                <a:spcPts val="0"/>
              </a:spcBef>
              <a:spcAft>
                <a:spcPts val="1200"/>
              </a:spcAft>
            </a:pPr>
            <a:r>
              <a:rPr lang="en-GB" sz="1800" dirty="0">
                <a:solidFill>
                  <a:schemeClr val="tx1">
                    <a:lumMod val="50000"/>
                  </a:schemeClr>
                </a:solidFill>
                <a:latin typeface="Calibri" panose="020F0502020204030204" pitchFamily="34" charset="0"/>
                <a:ea typeface="+mn-ea"/>
                <a:cs typeface="Calibri" panose="020F0502020204030204" pitchFamily="34" charset="0"/>
              </a:rPr>
              <a:t>Knowledge is power! Guardians of Grub: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rgbClr val="7030A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Becoming a Champion course </a:t>
            </a:r>
            <a:r>
              <a:rPr lang="en-GB" sz="1800" dirty="0">
                <a:solidFill>
                  <a:schemeClr val="tx1">
                    <a:lumMod val="50000"/>
                  </a:schemeClr>
                </a:solidFill>
                <a:latin typeface="Calibri" panose="020F0502020204030204" pitchFamily="34" charset="0"/>
                <a:ea typeface="+mn-ea"/>
                <a:cs typeface="Calibri" panose="020F0502020204030204" pitchFamily="34" charset="0"/>
              </a:rPr>
              <a:t>is a behaviour change programme ideal for those organisations committed to taking action through a combination of learning and food waste measurement.</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Participants have access to: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 Certificates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 Resource Toolkit of templates and how to guides</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 </a:t>
            </a:r>
            <a:br>
              <a:rPr lang="en-GB" sz="1800" dirty="0">
                <a:solidFill>
                  <a:schemeClr val="tx1">
                    <a:lumMod val="50000"/>
                  </a:schemeClr>
                </a:solidFill>
                <a:latin typeface="Calibri" panose="020F0502020204030204" pitchFamily="34" charset="0"/>
                <a:ea typeface="+mn-ea"/>
                <a:cs typeface="Calibri" panose="020F0502020204030204" pitchFamily="34" charset="0"/>
              </a:rPr>
            </a:br>
            <a:r>
              <a:rPr lang="en-GB" sz="1800" dirty="0">
                <a:solidFill>
                  <a:schemeClr val="tx1">
                    <a:lumMod val="50000"/>
                  </a:schemeClr>
                </a:solidFill>
                <a:latin typeface="Calibri" panose="020F0502020204030204" pitchFamily="34" charset="0"/>
                <a:ea typeface="+mn-ea"/>
                <a:cs typeface="Calibri" panose="020F0502020204030204" pitchFamily="34" charset="0"/>
              </a:rPr>
              <a:t>This course will take your skills to the next level and make a positive difference to you, your profits and the planet. If you’re a business that wants to take part, contact </a:t>
            </a:r>
            <a:r>
              <a:rPr lang="en-GB" sz="1800" dirty="0" err="1">
                <a:solidFill>
                  <a:schemeClr val="tx1">
                    <a:lumMod val="50000"/>
                  </a:schemeClr>
                </a:solidFill>
                <a:latin typeface="Calibri" panose="020F0502020204030204" pitchFamily="34" charset="0"/>
                <a:ea typeface="+mn-ea"/>
                <a:cs typeface="Calibri" panose="020F0502020204030204" pitchFamily="34" charset="0"/>
              </a:rPr>
              <a:t>guardiansofgrub@wrap.org.uk</a:t>
            </a:r>
            <a:r>
              <a:rPr lang="en-GB" sz="1800" dirty="0">
                <a:solidFill>
                  <a:schemeClr val="tx1">
                    <a:lumMod val="50000"/>
                  </a:schemeClr>
                </a:solidFill>
                <a:latin typeface="Calibri" panose="020F0502020204030204" pitchFamily="34" charset="0"/>
                <a:ea typeface="+mn-ea"/>
                <a:cs typeface="Calibri" panose="020F0502020204030204" pitchFamily="34" charset="0"/>
              </a:rPr>
              <a:t>.</a:t>
            </a:r>
            <a:br>
              <a:rPr lang="en-GB" sz="1800" dirty="0">
                <a:solidFill>
                  <a:schemeClr val="tx1">
                    <a:lumMod val="50000"/>
                  </a:schemeClr>
                </a:solidFill>
                <a:latin typeface="Calibri" panose="020F0502020204030204" pitchFamily="34" charset="0"/>
                <a:ea typeface="+mn-ea"/>
                <a:cs typeface="Calibri" panose="020F0502020204030204" pitchFamily="34" charset="0"/>
              </a:rPr>
            </a:br>
            <a:endParaRPr lang="en-GB" sz="1800" dirty="0">
              <a:solidFill>
                <a:schemeClr val="tx1">
                  <a:lumMod val="50000"/>
                </a:schemeClr>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E5FA70E7-1291-CC44-A641-696677B309D8}"/>
              </a:ext>
            </a:extLst>
          </p:cNvPr>
          <p:cNvSpPr/>
          <p:nvPr/>
        </p:nvSpPr>
        <p:spPr>
          <a:xfrm>
            <a:off x="5529121" y="2707733"/>
            <a:ext cx="6329944" cy="3200876"/>
          </a:xfrm>
          <a:prstGeom prst="rect">
            <a:avLst/>
          </a:prstGeom>
          <a:solidFill>
            <a:schemeClr val="bg1">
              <a:lumMod val="75000"/>
            </a:schemeClr>
          </a:solidFill>
          <a:ln>
            <a:noFill/>
          </a:ln>
        </p:spPr>
        <p:txBody>
          <a:bodyPr wrap="square">
            <a:spAutoFit/>
          </a:bodyPr>
          <a:lstStyle/>
          <a:p>
            <a:pPr algn="ctr">
              <a:spcAft>
                <a:spcPts val="600"/>
              </a:spcAft>
            </a:pPr>
            <a:r>
              <a:rPr lang="en-GB" sz="1400" i="1" dirty="0">
                <a:latin typeface="Calibri" panose="020F0502020204030204" pitchFamily="34" charset="0"/>
                <a:cs typeface="Calibri" panose="020F0502020204030204" pitchFamily="34" charset="0"/>
              </a:rPr>
              <a:t>“I am really impressed with the quality of the Guardians of Grub: Becoming a Champion training materials. I am enjoying the online course, and find the case studies and podcasts inspirational, you can’t beat hearing success stories from industry experts and respected chefs and businesses. The savings on the bottom line and positive impacts on sustainability are there for the whole industry to maximise, Guardians of Grub is a great platform to get involved and get results” </a:t>
            </a:r>
          </a:p>
          <a:p>
            <a:pPr algn="ctr">
              <a:spcAft>
                <a:spcPts val="1200"/>
              </a:spcAft>
            </a:pPr>
            <a:r>
              <a:rPr lang="en-GB" sz="1400" b="1" dirty="0">
                <a:latin typeface="Calibri" panose="020F0502020204030204" pitchFamily="34" charset="0"/>
                <a:cs typeface="Calibri" panose="020F0502020204030204" pitchFamily="34" charset="0"/>
              </a:rPr>
              <a:t>Marten Lewis – Bluestone </a:t>
            </a:r>
          </a:p>
          <a:p>
            <a:pPr algn="ctr">
              <a:spcAft>
                <a:spcPts val="600"/>
              </a:spcAft>
            </a:pPr>
            <a:r>
              <a:rPr lang="en-GB" sz="1400" i="1" dirty="0">
                <a:latin typeface="Calibri" panose="020F0502020204030204" pitchFamily="34" charset="0"/>
                <a:cs typeface="Calibri" panose="020F0502020204030204" pitchFamily="34" charset="0"/>
              </a:rPr>
              <a:t>“Using the Becoming a Champion tools, I have taken staff through a short introduction and they are responding very positively. All the information is very straightforward, easy to understand and it’s adaptable to the way we work here. I can show staff our measurements of the wasted food we collect and it will lead to behaviour change, it’s as simple as that.” </a:t>
            </a:r>
          </a:p>
          <a:p>
            <a:pPr algn="ctr"/>
            <a:r>
              <a:rPr lang="en-GB" sz="1400" b="1" dirty="0">
                <a:effectLst/>
                <a:latin typeface="Calibri" panose="020F0502020204030204" pitchFamily="34" charset="0"/>
                <a:cs typeface="Calibri" panose="020F0502020204030204" pitchFamily="34" charset="0"/>
              </a:rPr>
              <a:t>Cameron White – Assistant Catering Manager, Betty’s</a:t>
            </a:r>
          </a:p>
        </p:txBody>
      </p:sp>
      <p:pic>
        <p:nvPicPr>
          <p:cNvPr id="4" name="Picture 3" descr="Graphical user interface, text&#10;&#10;Description automatically generated with medium confidence">
            <a:extLst>
              <a:ext uri="{FF2B5EF4-FFF2-40B4-BE49-F238E27FC236}">
                <a16:creationId xmlns:a16="http://schemas.microsoft.com/office/drawing/2014/main" id="{E27C63AD-3F84-374E-B108-0EF9C5DA2C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
          <a:stretch/>
        </p:blipFill>
        <p:spPr>
          <a:xfrm>
            <a:off x="5529121" y="1587399"/>
            <a:ext cx="6329944" cy="1125074"/>
          </a:xfrm>
          <a:prstGeom prst="rect">
            <a:avLst/>
          </a:prstGeom>
          <a:ln>
            <a:noFill/>
          </a:ln>
        </p:spPr>
      </p:pic>
      <p:sp>
        <p:nvSpPr>
          <p:cNvPr id="11" name="Rectangle 10">
            <a:extLst>
              <a:ext uri="{FF2B5EF4-FFF2-40B4-BE49-F238E27FC236}">
                <a16:creationId xmlns:a16="http://schemas.microsoft.com/office/drawing/2014/main" id="{8ADFE6EC-5297-284C-9B8D-970A9E9E390F}"/>
              </a:ext>
            </a:extLst>
          </p:cNvPr>
          <p:cNvSpPr/>
          <p:nvPr/>
        </p:nvSpPr>
        <p:spPr>
          <a:xfrm>
            <a:off x="-13250" y="-21917"/>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Title 1">
            <a:extLst>
              <a:ext uri="{FF2B5EF4-FFF2-40B4-BE49-F238E27FC236}">
                <a16:creationId xmlns:a16="http://schemas.microsoft.com/office/drawing/2014/main" id="{598B943D-9623-B24C-8C16-04BBD4BF2E9A}"/>
              </a:ext>
            </a:extLst>
          </p:cNvPr>
          <p:cNvSpPr txBox="1">
            <a:spLocks/>
          </p:cNvSpPr>
          <p:nvPr/>
        </p:nvSpPr>
        <p:spPr>
          <a:xfrm>
            <a:off x="521323"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NEW GUARDIANS OF GRUB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BECOMING A CHAMPION COURSE</a:t>
            </a:r>
          </a:p>
        </p:txBody>
      </p:sp>
      <p:pic>
        <p:nvPicPr>
          <p:cNvPr id="10" name="Picture 9">
            <a:extLst>
              <a:ext uri="{FF2B5EF4-FFF2-40B4-BE49-F238E27FC236}">
                <a16:creationId xmlns:a16="http://schemas.microsoft.com/office/drawing/2014/main" id="{EBE961A5-4DFE-D04F-BC03-687D001F2C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09949"/>
          <a:stretch/>
        </p:blipFill>
        <p:spPr>
          <a:xfrm>
            <a:off x="10659100" y="-25400"/>
            <a:ext cx="3244976" cy="1113303"/>
          </a:xfrm>
          <a:prstGeom prst="rect">
            <a:avLst/>
          </a:prstGeom>
        </p:spPr>
      </p:pic>
      <p:sp>
        <p:nvSpPr>
          <p:cNvPr id="14" name="TextBox 13">
            <a:extLst>
              <a:ext uri="{FF2B5EF4-FFF2-40B4-BE49-F238E27FC236}">
                <a16:creationId xmlns:a16="http://schemas.microsoft.com/office/drawing/2014/main" id="{6D4124B2-5674-CC48-9FE3-46F5E8C06466}"/>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7055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1575040D-C7B2-4297-B69F-2F99F8731B36}"/>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7B8DDC51-2A0A-44DC-9D8D-4433A5CDE5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7464" y="5433349"/>
            <a:ext cx="3152231" cy="1264588"/>
          </a:xfrm>
          <a:prstGeom prst="rect">
            <a:avLst/>
          </a:prstGeom>
          <a:noFill/>
        </p:spPr>
      </p:pic>
      <p:sp>
        <p:nvSpPr>
          <p:cNvPr id="2" name="Title 1">
            <a:extLst>
              <a:ext uri="{FF2B5EF4-FFF2-40B4-BE49-F238E27FC236}">
                <a16:creationId xmlns:a16="http://schemas.microsoft.com/office/drawing/2014/main" id="{68115714-1227-4765-9022-30942D6E9B1C}"/>
              </a:ext>
            </a:extLst>
          </p:cNvPr>
          <p:cNvSpPr>
            <a:spLocks noGrp="1"/>
          </p:cNvSpPr>
          <p:nvPr>
            <p:ph type="title"/>
          </p:nvPr>
        </p:nvSpPr>
        <p:spPr>
          <a:xfrm>
            <a:off x="202304" y="5202398"/>
            <a:ext cx="9103927" cy="1264588"/>
          </a:xfrm>
        </p:spPr>
        <p:txBody>
          <a:bodyPr vert="horz" lIns="91440" tIns="45720" rIns="91440" bIns="45720" rtlCol="0" anchor="ctr">
            <a:normAutofit/>
          </a:bodyPr>
          <a:lstStyle/>
          <a:p>
            <a:r>
              <a:rPr lang="en-GB" sz="3800" b="1" dirty="0">
                <a:solidFill>
                  <a:schemeClr val="bg1"/>
                </a:solidFill>
                <a:effectLst>
                  <a:outerShdw blurRad="38100" dist="38100" dir="2700000" algn="tl">
                    <a:srgbClr val="000000">
                      <a:alpha val="43137"/>
                    </a:srgbClr>
                  </a:outerShdw>
                </a:effectLst>
                <a:latin typeface="+mn-lt"/>
              </a:rPr>
              <a:t>Helping Us to Rise Up Against Food Waste</a:t>
            </a:r>
            <a:endParaRPr lang="en-US" sz="3800" b="1" dirty="0">
              <a:solidFill>
                <a:schemeClr val="bg1"/>
              </a:solidFill>
              <a:effectLst>
                <a:outerShdw blurRad="38100" dist="38100" dir="2700000" algn="tl">
                  <a:srgbClr val="000000">
                    <a:alpha val="43137"/>
                  </a:srgbClr>
                </a:outerShdw>
              </a:effectLst>
              <a:latin typeface="+mn-lt"/>
            </a:endParaRPr>
          </a:p>
        </p:txBody>
      </p:sp>
      <p:sp>
        <p:nvSpPr>
          <p:cNvPr id="3" name="TextBox 2">
            <a:extLst>
              <a:ext uri="{FF2B5EF4-FFF2-40B4-BE49-F238E27FC236}">
                <a16:creationId xmlns:a16="http://schemas.microsoft.com/office/drawing/2014/main" id="{68F7E240-3188-497E-A565-47E3EF3CB7FC}"/>
              </a:ext>
            </a:extLst>
          </p:cNvPr>
          <p:cNvSpPr txBox="1"/>
          <p:nvPr/>
        </p:nvSpPr>
        <p:spPr>
          <a:xfrm>
            <a:off x="202305" y="6042359"/>
            <a:ext cx="7522464" cy="461665"/>
          </a:xfrm>
          <a:prstGeom prst="rect">
            <a:avLst/>
          </a:prstGeom>
          <a:noFill/>
        </p:spPr>
        <p:txBody>
          <a:bodyPr wrap="square" rtlCol="0">
            <a:spAutoFit/>
          </a:bodyPr>
          <a:lstStyle/>
          <a:p>
            <a:r>
              <a:rPr lang="en-GB" sz="2400" dirty="0">
                <a:solidFill>
                  <a:prstClr val="white"/>
                </a:solidFill>
                <a:effectLst>
                  <a:outerShdw blurRad="38100" dist="38100" dir="2700000" algn="tl">
                    <a:srgbClr val="000000">
                      <a:alpha val="43137"/>
                    </a:srgbClr>
                  </a:outerShdw>
                </a:effectLst>
                <a:ea typeface="+mj-ea"/>
                <a:cs typeface="+mj-cs"/>
                <a:hlinkClick r:id="rId5">
                  <a:extLst>
                    <a:ext uri="{A12FA001-AC4F-418D-AE19-62706E023703}">
                      <ahyp:hlinkClr xmlns:ahyp="http://schemas.microsoft.com/office/drawing/2018/hyperlinkcolor" val="tx"/>
                    </a:ext>
                  </a:extLst>
                </a:hlinkClick>
              </a:rPr>
              <a:t>guardiansofgrub.com </a:t>
            </a:r>
            <a:r>
              <a:rPr lang="en-GB" sz="2400" dirty="0">
                <a:solidFill>
                  <a:prstClr val="white"/>
                </a:solidFill>
                <a:effectLst>
                  <a:outerShdw blurRad="38100" dist="38100" dir="2700000" algn="tl">
                    <a:srgbClr val="000000">
                      <a:alpha val="43137"/>
                    </a:srgbClr>
                  </a:outerShdw>
                </a:effectLst>
                <a:ea typeface="+mj-ea"/>
                <a:cs typeface="+mj-cs"/>
              </a:rPr>
              <a:t>  #GuardiansOfGrub</a:t>
            </a:r>
            <a:endParaRPr lang="en-GB" dirty="0"/>
          </a:p>
        </p:txBody>
      </p:sp>
    </p:spTree>
    <p:extLst>
      <p:ext uri="{BB962C8B-B14F-4D97-AF65-F5344CB8AC3E}">
        <p14:creationId xmlns:p14="http://schemas.microsoft.com/office/powerpoint/2010/main" val="64523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A66AF1A-D770-9946-9E86-CEE8FAD3CE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270" y="1631576"/>
            <a:ext cx="5894794" cy="5279951"/>
          </a:xfrm>
          <a:prstGeom prst="rect">
            <a:avLst/>
          </a:prstGeom>
        </p:spPr>
      </p:pic>
      <p:grpSp>
        <p:nvGrpSpPr>
          <p:cNvPr id="10" name="Group 9">
            <a:extLst>
              <a:ext uri="{FF2B5EF4-FFF2-40B4-BE49-F238E27FC236}">
                <a16:creationId xmlns:a16="http://schemas.microsoft.com/office/drawing/2014/main" id="{8EE81B08-82B1-FF44-906D-B760D8F1CC7E}"/>
              </a:ext>
            </a:extLst>
          </p:cNvPr>
          <p:cNvGrpSpPr/>
          <p:nvPr/>
        </p:nvGrpSpPr>
        <p:grpSpPr>
          <a:xfrm>
            <a:off x="8978654" y="5926237"/>
            <a:ext cx="3026657" cy="751921"/>
            <a:chOff x="7599289" y="5693481"/>
            <a:chExt cx="4382874" cy="1088850"/>
          </a:xfrm>
        </p:grpSpPr>
        <p:pic>
          <p:nvPicPr>
            <p:cNvPr id="11" name="Picture 10" descr="WRAP_Logo.png">
              <a:extLst>
                <a:ext uri="{FF2B5EF4-FFF2-40B4-BE49-F238E27FC236}">
                  <a16:creationId xmlns:a16="http://schemas.microsoft.com/office/drawing/2014/main" id="{EF6DD8B0-80B9-A64A-BF6B-1FD26643DB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2" name="Picture 11" descr="A close up of a logo&#10;&#10;Description automatically generated">
              <a:extLst>
                <a:ext uri="{FF2B5EF4-FFF2-40B4-BE49-F238E27FC236}">
                  <a16:creationId xmlns:a16="http://schemas.microsoft.com/office/drawing/2014/main" id="{C100D7B2-F6B0-1646-A399-21E208F5D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9" name="Rectangle 8">
            <a:extLst>
              <a:ext uri="{FF2B5EF4-FFF2-40B4-BE49-F238E27FC236}">
                <a16:creationId xmlns:a16="http://schemas.microsoft.com/office/drawing/2014/main" id="{4B6CD8F1-BD0C-E841-A4DA-61542F3FFC9B}"/>
              </a:ext>
            </a:extLst>
          </p:cNvPr>
          <p:cNvSpPr/>
          <p:nvPr/>
        </p:nvSpPr>
        <p:spPr>
          <a:xfrm>
            <a:off x="-13250" y="-21917"/>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itle 1">
            <a:extLst>
              <a:ext uri="{FF2B5EF4-FFF2-40B4-BE49-F238E27FC236}">
                <a16:creationId xmlns:a16="http://schemas.microsoft.com/office/drawing/2014/main" id="{64538FE6-E173-9841-BF80-8F693F23848E}"/>
              </a:ext>
            </a:extLst>
          </p:cNvPr>
          <p:cNvSpPr txBox="1">
            <a:spLocks/>
          </p:cNvSpPr>
          <p:nvPr/>
        </p:nvSpPr>
        <p:spPr>
          <a:xfrm>
            <a:off x="541201" y="79512"/>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GETTING STARTED GUIDE</a:t>
            </a:r>
          </a:p>
        </p:txBody>
      </p:sp>
      <p:pic>
        <p:nvPicPr>
          <p:cNvPr id="13" name="Picture 12">
            <a:extLst>
              <a:ext uri="{FF2B5EF4-FFF2-40B4-BE49-F238E27FC236}">
                <a16:creationId xmlns:a16="http://schemas.microsoft.com/office/drawing/2014/main" id="{0C655508-FBC9-F844-BA27-3B5E2AD2DF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59100" y="-25400"/>
            <a:ext cx="3244976" cy="1113303"/>
          </a:xfrm>
          <a:prstGeom prst="rect">
            <a:avLst/>
          </a:prstGeom>
        </p:spPr>
      </p:pic>
      <p:sp>
        <p:nvSpPr>
          <p:cNvPr id="14" name="TextBox 13">
            <a:extLst>
              <a:ext uri="{FF2B5EF4-FFF2-40B4-BE49-F238E27FC236}">
                <a16:creationId xmlns:a16="http://schemas.microsoft.com/office/drawing/2014/main" id="{49DB1DE8-FA76-474D-A822-F4AAA865900B}"/>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pic>
        <p:nvPicPr>
          <p:cNvPr id="4" name="Picture 3" descr="A picture containing text&#10;&#10;Description automatically generated">
            <a:extLst>
              <a:ext uri="{FF2B5EF4-FFF2-40B4-BE49-F238E27FC236}">
                <a16:creationId xmlns:a16="http://schemas.microsoft.com/office/drawing/2014/main" id="{CF15021A-CDB2-C84F-AFD9-D06BF8B7DC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0937" y="1897525"/>
            <a:ext cx="5443963" cy="3840259"/>
          </a:xfrm>
          <a:prstGeom prst="rect">
            <a:avLst/>
          </a:prstGeom>
        </p:spPr>
      </p:pic>
    </p:spTree>
    <p:extLst>
      <p:ext uri="{BB962C8B-B14F-4D97-AF65-F5344CB8AC3E}">
        <p14:creationId xmlns:p14="http://schemas.microsoft.com/office/powerpoint/2010/main" val="212819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ADE1260-B2E0-6C4F-963B-37DA75DCF145}"/>
              </a:ext>
            </a:extLst>
          </p:cNvPr>
          <p:cNvGrpSpPr/>
          <p:nvPr/>
        </p:nvGrpSpPr>
        <p:grpSpPr>
          <a:xfrm>
            <a:off x="8978654" y="5926237"/>
            <a:ext cx="3026657" cy="751921"/>
            <a:chOff x="7599289" y="5693481"/>
            <a:chExt cx="4382874" cy="1088850"/>
          </a:xfrm>
        </p:grpSpPr>
        <p:pic>
          <p:nvPicPr>
            <p:cNvPr id="19" name="Picture 18" descr="WRAP_Logo.png">
              <a:extLst>
                <a:ext uri="{FF2B5EF4-FFF2-40B4-BE49-F238E27FC236}">
                  <a16:creationId xmlns:a16="http://schemas.microsoft.com/office/drawing/2014/main" id="{C3C739F8-F102-D240-AB14-2ED1CAD78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20" name="Picture 19" descr="A close up of a logo&#10;&#10;Description automatically generated">
              <a:extLst>
                <a:ext uri="{FF2B5EF4-FFF2-40B4-BE49-F238E27FC236}">
                  <a16:creationId xmlns:a16="http://schemas.microsoft.com/office/drawing/2014/main" id="{0D549A85-46EB-E44E-8C8A-22C0E5E230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2" name="Rectangle 11">
            <a:extLst>
              <a:ext uri="{FF2B5EF4-FFF2-40B4-BE49-F238E27FC236}">
                <a16:creationId xmlns:a16="http://schemas.microsoft.com/office/drawing/2014/main" id="{9D1813FB-3436-C245-B12E-95CB663F27FE}"/>
              </a:ext>
            </a:extLst>
          </p:cNvPr>
          <p:cNvSpPr/>
          <p:nvPr/>
        </p:nvSpPr>
        <p:spPr>
          <a:xfrm>
            <a:off x="-13250" y="-10331"/>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 name="Title 1">
            <a:extLst>
              <a:ext uri="{FF2B5EF4-FFF2-40B4-BE49-F238E27FC236}">
                <a16:creationId xmlns:a16="http://schemas.microsoft.com/office/drawing/2014/main" id="{5E397191-2626-AF46-B24F-3FD482EEA634}"/>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WHAT WE NEED TO START MEASURING:</a:t>
            </a:r>
          </a:p>
          <a:p>
            <a:pPr>
              <a:lnSpc>
                <a:spcPct val="80000"/>
              </a:lnSpc>
            </a:pPr>
            <a:r>
              <a:rPr lang="en-US" sz="3600" b="1" dirty="0">
                <a:solidFill>
                  <a:srgbClr val="E0D848"/>
                </a:solidFill>
                <a:latin typeface="Calibri" panose="020F0502020204030204" pitchFamily="34" charset="0"/>
                <a:cs typeface="Calibri" panose="020F0502020204030204" pitchFamily="34" charset="0"/>
              </a:rPr>
              <a:t>CONTAINERS, BAGS AND SCALES</a:t>
            </a:r>
          </a:p>
        </p:txBody>
      </p:sp>
      <p:pic>
        <p:nvPicPr>
          <p:cNvPr id="10" name="Picture 9">
            <a:extLst>
              <a:ext uri="{FF2B5EF4-FFF2-40B4-BE49-F238E27FC236}">
                <a16:creationId xmlns:a16="http://schemas.microsoft.com/office/drawing/2014/main" id="{A2F3C4BE-2AD3-2F43-A98F-606FB002AE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59100" y="-12700"/>
            <a:ext cx="3244976" cy="1113303"/>
          </a:xfrm>
          <a:prstGeom prst="rect">
            <a:avLst/>
          </a:prstGeom>
        </p:spPr>
      </p:pic>
      <p:sp>
        <p:nvSpPr>
          <p:cNvPr id="11" name="TextBox 10">
            <a:extLst>
              <a:ext uri="{FF2B5EF4-FFF2-40B4-BE49-F238E27FC236}">
                <a16:creationId xmlns:a16="http://schemas.microsoft.com/office/drawing/2014/main" id="{D5A689A3-00B3-E14C-8CB9-9AAEFA94E4E3}"/>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grpSp>
        <p:nvGrpSpPr>
          <p:cNvPr id="5" name="Group 4">
            <a:extLst>
              <a:ext uri="{FF2B5EF4-FFF2-40B4-BE49-F238E27FC236}">
                <a16:creationId xmlns:a16="http://schemas.microsoft.com/office/drawing/2014/main" id="{29FB737D-A3CA-3943-87D7-8714D598C928}"/>
              </a:ext>
            </a:extLst>
          </p:cNvPr>
          <p:cNvGrpSpPr/>
          <p:nvPr/>
        </p:nvGrpSpPr>
        <p:grpSpPr>
          <a:xfrm>
            <a:off x="734592" y="2283894"/>
            <a:ext cx="11183578" cy="3642343"/>
            <a:chOff x="1002360" y="1994515"/>
            <a:chExt cx="12889016" cy="4197782"/>
          </a:xfrm>
        </p:grpSpPr>
        <p:pic>
          <p:nvPicPr>
            <p:cNvPr id="4" name="Picture 3">
              <a:extLst>
                <a:ext uri="{FF2B5EF4-FFF2-40B4-BE49-F238E27FC236}">
                  <a16:creationId xmlns:a16="http://schemas.microsoft.com/office/drawing/2014/main" id="{BD2AA6CF-7047-4847-B6CD-8244B5A413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78837" y="1994515"/>
              <a:ext cx="8212539" cy="3984641"/>
            </a:xfrm>
            <a:prstGeom prst="rect">
              <a:avLst/>
            </a:prstGeom>
          </p:spPr>
        </p:pic>
        <p:pic>
          <p:nvPicPr>
            <p:cNvPr id="3" name="Picture 2">
              <a:extLst>
                <a:ext uri="{FF2B5EF4-FFF2-40B4-BE49-F238E27FC236}">
                  <a16:creationId xmlns:a16="http://schemas.microsoft.com/office/drawing/2014/main" id="{37F662BC-FE5F-D048-9299-425972F7D43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220" b="-4038"/>
            <a:stretch/>
          </p:blipFill>
          <p:spPr>
            <a:xfrm>
              <a:off x="1048178" y="2108075"/>
              <a:ext cx="4680762" cy="1861335"/>
            </a:xfrm>
            <a:prstGeom prst="rect">
              <a:avLst/>
            </a:prstGeom>
          </p:spPr>
        </p:pic>
        <p:pic>
          <p:nvPicPr>
            <p:cNvPr id="15" name="Picture 14">
              <a:extLst>
                <a:ext uri="{FF2B5EF4-FFF2-40B4-BE49-F238E27FC236}">
                  <a16:creationId xmlns:a16="http://schemas.microsoft.com/office/drawing/2014/main" id="{7DA8EFCE-C5A4-6B4E-8408-89F09DACE74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5235" r="-5967" b="-10774"/>
            <a:stretch/>
          </p:blipFill>
          <p:spPr>
            <a:xfrm>
              <a:off x="1002360" y="4197715"/>
              <a:ext cx="4680762" cy="1994582"/>
            </a:xfrm>
            <a:prstGeom prst="rect">
              <a:avLst/>
            </a:prstGeom>
          </p:spPr>
        </p:pic>
      </p:grpSp>
    </p:spTree>
    <p:extLst>
      <p:ext uri="{BB962C8B-B14F-4D97-AF65-F5344CB8AC3E}">
        <p14:creationId xmlns:p14="http://schemas.microsoft.com/office/powerpoint/2010/main" val="246103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33D21-7CE2-4D75-AE0F-137457E4BC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5387" y="1876429"/>
            <a:ext cx="2756718" cy="3902039"/>
          </a:xfrm>
          <a:prstGeom prst="rect">
            <a:avLst/>
          </a:prstGeom>
          <a:effectLst>
            <a:outerShdw blurRad="76200" dist="127000" dir="2700000" algn="tl" rotWithShape="0">
              <a:prstClr val="black">
                <a:alpha val="40000"/>
              </a:prstClr>
            </a:outerShdw>
          </a:effectLst>
        </p:spPr>
      </p:pic>
      <p:pic>
        <p:nvPicPr>
          <p:cNvPr id="5" name="Picture 4">
            <a:extLst>
              <a:ext uri="{FF2B5EF4-FFF2-40B4-BE49-F238E27FC236}">
                <a16:creationId xmlns:a16="http://schemas.microsoft.com/office/drawing/2014/main" id="{DB7A59D6-5545-452D-A630-BE6C45D8F8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8513" y="1864516"/>
            <a:ext cx="2756718" cy="3898424"/>
          </a:xfrm>
          <a:prstGeom prst="rect">
            <a:avLst/>
          </a:prstGeom>
          <a:effectLst>
            <a:outerShdw blurRad="76200" dist="127000" dir="2700000" algn="tl" rotWithShape="0">
              <a:prstClr val="black">
                <a:alpha val="40000"/>
              </a:prstClr>
            </a:outerShdw>
          </a:effectLst>
        </p:spPr>
      </p:pic>
      <p:pic>
        <p:nvPicPr>
          <p:cNvPr id="6" name="Picture 5">
            <a:extLst>
              <a:ext uri="{FF2B5EF4-FFF2-40B4-BE49-F238E27FC236}">
                <a16:creationId xmlns:a16="http://schemas.microsoft.com/office/drawing/2014/main" id="{5C5AD26F-8E5C-4DC2-9BE5-225B445BD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1638" y="1869618"/>
            <a:ext cx="2756719" cy="3893324"/>
          </a:xfrm>
          <a:prstGeom prst="rect">
            <a:avLst/>
          </a:prstGeom>
          <a:effectLst>
            <a:outerShdw blurRad="76200" dist="127000" dir="2700000" algn="tl" rotWithShape="0">
              <a:prstClr val="black">
                <a:alpha val="40000"/>
              </a:prstClr>
            </a:outerShdw>
          </a:effectLst>
        </p:spPr>
      </p:pic>
      <p:grpSp>
        <p:nvGrpSpPr>
          <p:cNvPr id="10" name="Group 9">
            <a:extLst>
              <a:ext uri="{FF2B5EF4-FFF2-40B4-BE49-F238E27FC236}">
                <a16:creationId xmlns:a16="http://schemas.microsoft.com/office/drawing/2014/main" id="{37D9A647-56C1-174E-9E5D-999BF06CF9F2}"/>
              </a:ext>
            </a:extLst>
          </p:cNvPr>
          <p:cNvGrpSpPr/>
          <p:nvPr/>
        </p:nvGrpSpPr>
        <p:grpSpPr>
          <a:xfrm>
            <a:off x="8978654" y="5926237"/>
            <a:ext cx="3026657" cy="751921"/>
            <a:chOff x="7599289" y="5693481"/>
            <a:chExt cx="4382874" cy="1088850"/>
          </a:xfrm>
        </p:grpSpPr>
        <p:pic>
          <p:nvPicPr>
            <p:cNvPr id="11" name="Picture 10" descr="WRAP_Logo.png">
              <a:extLst>
                <a:ext uri="{FF2B5EF4-FFF2-40B4-BE49-F238E27FC236}">
                  <a16:creationId xmlns:a16="http://schemas.microsoft.com/office/drawing/2014/main" id="{09F5D86B-7676-AB40-90E8-022CDDCFC3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2" name="Picture 11" descr="A close up of a logo&#10;&#10;Description automatically generated">
              <a:extLst>
                <a:ext uri="{FF2B5EF4-FFF2-40B4-BE49-F238E27FC236}">
                  <a16:creationId xmlns:a16="http://schemas.microsoft.com/office/drawing/2014/main" id="{7F84D120-C9AC-9344-919C-62ECF4F306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5" name="Rectangle 14">
            <a:extLst>
              <a:ext uri="{FF2B5EF4-FFF2-40B4-BE49-F238E27FC236}">
                <a16:creationId xmlns:a16="http://schemas.microsoft.com/office/drawing/2014/main" id="{00143BDA-33BC-054E-9261-F7F54090EBD9}"/>
              </a:ext>
            </a:extLst>
          </p:cNvPr>
          <p:cNvSpPr/>
          <p:nvPr/>
        </p:nvSpPr>
        <p:spPr>
          <a:xfrm>
            <a:off x="-8965" y="-8965"/>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6" name="Title 1">
            <a:extLst>
              <a:ext uri="{FF2B5EF4-FFF2-40B4-BE49-F238E27FC236}">
                <a16:creationId xmlns:a16="http://schemas.microsoft.com/office/drawing/2014/main" id="{CE102FD2-F041-C648-9985-0D432EB0AF08}"/>
              </a:ext>
            </a:extLst>
          </p:cNvPr>
          <p:cNvSpPr txBox="1">
            <a:spLocks/>
          </p:cNvSpPr>
          <p:nvPr/>
        </p:nvSpPr>
        <p:spPr>
          <a:xfrm>
            <a:off x="501445" y="53274"/>
            <a:ext cx="10515600" cy="1377535"/>
          </a:xfrm>
          <a:prstGeom prst="rect">
            <a:avLst/>
          </a:prstGeom>
        </p:spPr>
        <p:txBody>
          <a:bodyPr anchor="ctr">
            <a:normAutofit lnSpcReduction="10000"/>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PLACE 7 DAY TRACKING SHEET BY FOOD WASTE CONTAINERS FOR EASY LOGGING. </a:t>
            </a:r>
          </a:p>
          <a:p>
            <a:pPr>
              <a:lnSpc>
                <a:spcPct val="80000"/>
              </a:lnSpc>
            </a:pPr>
            <a:r>
              <a:rPr lang="en-US" sz="3600" b="1" dirty="0">
                <a:solidFill>
                  <a:srgbClr val="E0D848"/>
                </a:solidFill>
                <a:latin typeface="Calibri" panose="020F0502020204030204" pitchFamily="34" charset="0"/>
                <a:cs typeface="Calibri" panose="020F0502020204030204" pitchFamily="34" charset="0"/>
              </a:rPr>
              <a:t>DISPLAY TIPS AND CHECKLIST.  </a:t>
            </a:r>
          </a:p>
        </p:txBody>
      </p:sp>
      <p:pic>
        <p:nvPicPr>
          <p:cNvPr id="13" name="Picture 12">
            <a:extLst>
              <a:ext uri="{FF2B5EF4-FFF2-40B4-BE49-F238E27FC236}">
                <a16:creationId xmlns:a16="http://schemas.microsoft.com/office/drawing/2014/main" id="{6C3B7E6A-6140-404F-80AB-882FA0B3A0D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71800" y="-12700"/>
            <a:ext cx="3244976" cy="1113303"/>
          </a:xfrm>
          <a:prstGeom prst="rect">
            <a:avLst/>
          </a:prstGeom>
        </p:spPr>
      </p:pic>
      <p:sp>
        <p:nvSpPr>
          <p:cNvPr id="14" name="TextBox 13">
            <a:extLst>
              <a:ext uri="{FF2B5EF4-FFF2-40B4-BE49-F238E27FC236}">
                <a16:creationId xmlns:a16="http://schemas.microsoft.com/office/drawing/2014/main" id="{D76FB814-73EC-2F4E-9BEB-4A8365F731D2}"/>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22824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E91F03F-7363-AC48-8145-EF18FEF9C63B}"/>
              </a:ext>
            </a:extLst>
          </p:cNvPr>
          <p:cNvGrpSpPr/>
          <p:nvPr/>
        </p:nvGrpSpPr>
        <p:grpSpPr>
          <a:xfrm>
            <a:off x="8978654" y="5926237"/>
            <a:ext cx="3026657" cy="751921"/>
            <a:chOff x="7599289" y="5693481"/>
            <a:chExt cx="4382874" cy="1088850"/>
          </a:xfrm>
        </p:grpSpPr>
        <p:pic>
          <p:nvPicPr>
            <p:cNvPr id="13" name="Picture 12" descr="WRAP_Logo.png">
              <a:extLst>
                <a:ext uri="{FF2B5EF4-FFF2-40B4-BE49-F238E27FC236}">
                  <a16:creationId xmlns:a16="http://schemas.microsoft.com/office/drawing/2014/main" id="{A398F4C2-0002-B749-AB53-D4B76F972B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4" name="Picture 13" descr="A close up of a logo&#10;&#10;Description automatically generated">
              <a:extLst>
                <a:ext uri="{FF2B5EF4-FFF2-40B4-BE49-F238E27FC236}">
                  <a16:creationId xmlns:a16="http://schemas.microsoft.com/office/drawing/2014/main" id="{E2CEAEF2-297B-7F49-A379-3026F4217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20" name="Title 1">
            <a:extLst>
              <a:ext uri="{FF2B5EF4-FFF2-40B4-BE49-F238E27FC236}">
                <a16:creationId xmlns:a16="http://schemas.microsoft.com/office/drawing/2014/main" id="{9F81E777-EA5E-084B-AFA6-0A58C2EAC8A3}"/>
              </a:ext>
            </a:extLst>
          </p:cNvPr>
          <p:cNvSpPr>
            <a:spLocks noGrp="1"/>
          </p:cNvSpPr>
          <p:nvPr>
            <p:ph type="title"/>
          </p:nvPr>
        </p:nvSpPr>
        <p:spPr>
          <a:xfrm>
            <a:off x="493184" y="1651047"/>
            <a:ext cx="3951816" cy="1498553"/>
          </a:xfrm>
        </p:spPr>
        <p:txBody>
          <a:bodyPr/>
          <a:lstStyle/>
          <a:p>
            <a:r>
              <a:rPr lang="en-GB" sz="1800" b="1" dirty="0">
                <a:solidFill>
                  <a:schemeClr val="tx2"/>
                </a:solidFill>
                <a:latin typeface="Calibri" panose="020F0502020204030204" pitchFamily="34" charset="0"/>
                <a:cs typeface="Calibri" panose="020F0502020204030204" pitchFamily="34" charset="0"/>
              </a:rPr>
              <a:t>Excel spreadsheet for daily data which calculates: </a:t>
            </a:r>
            <a:br>
              <a:rPr lang="en-GB" sz="1800" b="1" dirty="0">
                <a:solidFill>
                  <a:schemeClr val="tx2"/>
                </a:solidFill>
                <a:latin typeface="Calibri" panose="020F0502020204030204" pitchFamily="34" charset="0"/>
                <a:cs typeface="Calibri" panose="020F0502020204030204" pitchFamily="34" charset="0"/>
              </a:rPr>
            </a:br>
            <a:r>
              <a:rPr lang="en-GB" sz="1800" b="1" dirty="0">
                <a:solidFill>
                  <a:schemeClr val="tx2"/>
                </a:solidFill>
                <a:latin typeface="Calibri" panose="020F0502020204030204" pitchFamily="34" charset="0"/>
                <a:cs typeface="Calibri" panose="020F0502020204030204" pitchFamily="34" charset="0"/>
              </a:rPr>
              <a:t>- where</a:t>
            </a:r>
            <a:r>
              <a:rPr lang="en-GB" sz="1800" dirty="0">
                <a:solidFill>
                  <a:schemeClr val="tx2"/>
                </a:solidFill>
                <a:latin typeface="Calibri" panose="020F0502020204030204" pitchFamily="34" charset="0"/>
                <a:cs typeface="Calibri" panose="020F0502020204030204" pitchFamily="34" charset="0"/>
              </a:rPr>
              <a:t> waste is coming from – plate, prep, spoilage, other</a:t>
            </a:r>
            <a:br>
              <a:rPr lang="en-GB" sz="1800" dirty="0">
                <a:solidFill>
                  <a:schemeClr val="tx2"/>
                </a:solidFill>
                <a:latin typeface="Calibri" panose="020F0502020204030204" pitchFamily="34" charset="0"/>
                <a:cs typeface="Calibri" panose="020F0502020204030204" pitchFamily="34" charset="0"/>
              </a:rPr>
            </a:br>
            <a:r>
              <a:rPr lang="en-GB" sz="1800" dirty="0">
                <a:solidFill>
                  <a:schemeClr val="tx2"/>
                </a:solidFill>
                <a:latin typeface="Calibri" panose="020F0502020204030204" pitchFamily="34" charset="0"/>
                <a:cs typeface="Calibri" panose="020F0502020204030204" pitchFamily="34" charset="0"/>
              </a:rPr>
              <a:t>- </a:t>
            </a:r>
            <a:r>
              <a:rPr lang="en-GB" sz="1800" b="1" dirty="0">
                <a:solidFill>
                  <a:schemeClr val="tx2"/>
                </a:solidFill>
                <a:latin typeface="Calibri" panose="020F0502020204030204" pitchFamily="34" charset="0"/>
                <a:cs typeface="Calibri" panose="020F0502020204030204" pitchFamily="34" charset="0"/>
              </a:rPr>
              <a:t>how much </a:t>
            </a:r>
            <a:r>
              <a:rPr lang="en-GB" sz="1800" dirty="0">
                <a:solidFill>
                  <a:schemeClr val="tx2"/>
                </a:solidFill>
                <a:latin typeface="Calibri" panose="020F0502020204030204" pitchFamily="34" charset="0"/>
                <a:cs typeface="Calibri" panose="020F0502020204030204" pitchFamily="34" charset="0"/>
              </a:rPr>
              <a:t>it is costing per cover, per week, month and year</a:t>
            </a:r>
          </a:p>
        </p:txBody>
      </p:sp>
      <p:pic>
        <p:nvPicPr>
          <p:cNvPr id="22" name="Picture 21" descr="Table&#10;&#10;Description automatically generated">
            <a:extLst>
              <a:ext uri="{FF2B5EF4-FFF2-40B4-BE49-F238E27FC236}">
                <a16:creationId xmlns:a16="http://schemas.microsoft.com/office/drawing/2014/main" id="{6AAE322C-E392-D44C-ACDB-FA4D741D3A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4159" y="1762137"/>
            <a:ext cx="7451152" cy="2206207"/>
          </a:xfrm>
          <a:prstGeom prst="rect">
            <a:avLst/>
          </a:prstGeom>
          <a:effectLst>
            <a:outerShdw blurRad="177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57F53037-F8FA-A04A-B422-E2A384188D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54159" y="4146195"/>
            <a:ext cx="3531476" cy="2152118"/>
          </a:xfrm>
          <a:prstGeom prst="rect">
            <a:avLst/>
          </a:prstGeom>
          <a:ln>
            <a:solidFill>
              <a:schemeClr val="tx1">
                <a:lumMod val="75000"/>
              </a:schemeClr>
            </a:solidFill>
          </a:ln>
          <a:effectLst>
            <a:outerShdw blurRad="177800" dist="38100" dir="2700000" algn="tl" rotWithShape="0">
              <a:prstClr val="black">
                <a:alpha val="40000"/>
              </a:prstClr>
            </a:outerShdw>
          </a:effectLst>
        </p:spPr>
      </p:pic>
      <p:pic>
        <p:nvPicPr>
          <p:cNvPr id="26" name="Picture 25" descr="Chart, bar chart&#10;&#10;Description automatically generated">
            <a:extLst>
              <a:ext uri="{FF2B5EF4-FFF2-40B4-BE49-F238E27FC236}">
                <a16:creationId xmlns:a16="http://schemas.microsoft.com/office/drawing/2014/main" id="{DCD21E0B-E1B4-8E40-8FBC-1E2AC07A4E9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1866" y="4150079"/>
            <a:ext cx="3834452" cy="2152118"/>
          </a:xfrm>
          <a:prstGeom prst="rect">
            <a:avLst/>
          </a:prstGeom>
          <a:ln>
            <a:solidFill>
              <a:schemeClr val="tx1">
                <a:lumMod val="75000"/>
              </a:schemeClr>
            </a:solidFill>
          </a:ln>
          <a:effectLst>
            <a:outerShdw blurRad="177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8C2F5378-1AE9-6944-9060-28438680A9B9}"/>
              </a:ext>
            </a:extLst>
          </p:cNvPr>
          <p:cNvSpPr/>
          <p:nvPr/>
        </p:nvSpPr>
        <p:spPr>
          <a:xfrm>
            <a:off x="8364159" y="4136546"/>
            <a:ext cx="3641152" cy="1200329"/>
          </a:xfrm>
          <a:prstGeom prst="rect">
            <a:avLst/>
          </a:prstGeom>
        </p:spPr>
        <p:txBody>
          <a:bodyPr wrap="square">
            <a:spAutoFit/>
          </a:bodyPr>
          <a:lstStyle/>
          <a:p>
            <a:r>
              <a:rPr lang="en-GB" dirty="0">
                <a:solidFill>
                  <a:srgbClr val="313537"/>
                </a:solidFill>
                <a:latin typeface="Calibri" panose="020F0502020204030204" pitchFamily="34" charset="0"/>
                <a:cs typeface="Calibri" panose="020F0502020204030204" pitchFamily="34" charset="0"/>
              </a:rPr>
              <a:t>Add your data to the </a:t>
            </a:r>
            <a:r>
              <a:rPr lang="en-GB" dirty="0">
                <a:solidFill>
                  <a:srgbClr val="7030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Guardians of Grub Tracking Calculator </a:t>
            </a:r>
            <a:endParaRPr lang="en-GB" dirty="0">
              <a:solidFill>
                <a:srgbClr val="7030A0"/>
              </a:solidFill>
              <a:latin typeface="Calibri" panose="020F0502020204030204" pitchFamily="34" charset="0"/>
              <a:cs typeface="Calibri" panose="020F0502020204030204" pitchFamily="34" charset="0"/>
            </a:endParaRPr>
          </a:p>
          <a:p>
            <a:r>
              <a:rPr lang="en-GB" dirty="0">
                <a:solidFill>
                  <a:srgbClr val="313537"/>
                </a:solidFill>
                <a:latin typeface="Calibri" panose="020F0502020204030204" pitchFamily="34" charset="0"/>
                <a:cs typeface="Calibri" panose="020F0502020204030204" pitchFamily="34" charset="0"/>
              </a:rPr>
              <a:t>or the Unilever Food Solutions</a:t>
            </a:r>
            <a:br>
              <a:rPr lang="en-GB" dirty="0">
                <a:solidFill>
                  <a:srgbClr val="313537"/>
                </a:solidFill>
                <a:latin typeface="Calibri" panose="020F0502020204030204" pitchFamily="34" charset="0"/>
                <a:cs typeface="Calibri" panose="020F0502020204030204" pitchFamily="34" charset="0"/>
              </a:rPr>
            </a:br>
            <a:r>
              <a:rPr lang="en-GB" dirty="0">
                <a:solidFill>
                  <a:srgbClr val="7030A0"/>
                </a:solidFill>
                <a:latin typeface="Calibri" panose="020F0502020204030204" pitchFamily="34" charset="0"/>
                <a:cs typeface="Calibri" panose="020F0502020204030204" pitchFamily="34" charset="0"/>
                <a:hlinkClick r:id="rId9" tooltip="http://www.wiseuponwaste.com/">
                  <a:extLst>
                    <a:ext uri="{A12FA001-AC4F-418D-AE19-62706E023703}">
                      <ahyp:hlinkClr xmlns:ahyp="http://schemas.microsoft.com/office/drawing/2018/hyperlinkcolor" val="tx"/>
                    </a:ext>
                  </a:extLst>
                </a:hlinkClick>
              </a:rPr>
              <a:t>Wise Up On Waste online tool</a:t>
            </a:r>
            <a:r>
              <a:rPr lang="en-GB" dirty="0">
                <a:solidFill>
                  <a:srgbClr val="313537"/>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9BEACBB-917C-8840-9900-D351B7FE0CED}"/>
              </a:ext>
            </a:extLst>
          </p:cNvPr>
          <p:cNvSpPr/>
          <p:nvPr/>
        </p:nvSpPr>
        <p:spPr>
          <a:xfrm>
            <a:off x="-13250" y="-13383"/>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 name="Title 1">
            <a:extLst>
              <a:ext uri="{FF2B5EF4-FFF2-40B4-BE49-F238E27FC236}">
                <a16:creationId xmlns:a16="http://schemas.microsoft.com/office/drawing/2014/main" id="{4284BFD0-89F0-AC4F-B562-9999243476AA}"/>
              </a:ext>
            </a:extLst>
          </p:cNvPr>
          <p:cNvSpPr txBox="1">
            <a:spLocks/>
          </p:cNvSpPr>
          <p:nvPr/>
        </p:nvSpPr>
        <p:spPr>
          <a:xfrm>
            <a:off x="541201"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GUARDIANS OF GRUB </a:t>
            </a:r>
          </a:p>
          <a:p>
            <a:pPr>
              <a:lnSpc>
                <a:spcPct val="80000"/>
              </a:lnSpc>
            </a:pPr>
            <a:r>
              <a:rPr lang="en-US" sz="3600" b="1">
                <a:solidFill>
                  <a:srgbClr val="E0D848"/>
                </a:solidFill>
                <a:latin typeface="Calibri" panose="020F0502020204030204" pitchFamily="34" charset="0"/>
                <a:cs typeface="Calibri" panose="020F0502020204030204" pitchFamily="34" charset="0"/>
              </a:rPr>
              <a:t>FOOD TRACKING </a:t>
            </a:r>
            <a:r>
              <a:rPr lang="en-US" sz="3600" b="1" dirty="0">
                <a:solidFill>
                  <a:srgbClr val="E0D848"/>
                </a:solidFill>
                <a:latin typeface="Calibri" panose="020F0502020204030204" pitchFamily="34" charset="0"/>
                <a:cs typeface="Calibri" panose="020F0502020204030204" pitchFamily="34" charset="0"/>
              </a:rPr>
              <a:t>CALCULATOR</a:t>
            </a:r>
          </a:p>
        </p:txBody>
      </p:sp>
      <p:pic>
        <p:nvPicPr>
          <p:cNvPr id="15" name="Picture 14">
            <a:extLst>
              <a:ext uri="{FF2B5EF4-FFF2-40B4-BE49-F238E27FC236}">
                <a16:creationId xmlns:a16="http://schemas.microsoft.com/office/drawing/2014/main" id="{91DB7150-9361-8E49-9212-F64A8E1FB5A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109949"/>
          <a:stretch/>
        </p:blipFill>
        <p:spPr>
          <a:xfrm>
            <a:off x="10667387" y="-12700"/>
            <a:ext cx="3244976" cy="1113303"/>
          </a:xfrm>
          <a:prstGeom prst="rect">
            <a:avLst/>
          </a:prstGeom>
        </p:spPr>
      </p:pic>
      <p:sp>
        <p:nvSpPr>
          <p:cNvPr id="19" name="TextBox 18">
            <a:extLst>
              <a:ext uri="{FF2B5EF4-FFF2-40B4-BE49-F238E27FC236}">
                <a16:creationId xmlns:a16="http://schemas.microsoft.com/office/drawing/2014/main" id="{376A74BD-389F-3C4D-9924-3924B9D706CB}"/>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25656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70992BB-9493-C145-B96D-575EED5322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6270" y="1918447"/>
            <a:ext cx="5894794" cy="4993080"/>
          </a:xfrm>
          <a:prstGeom prst="rect">
            <a:avLst/>
          </a:prstGeom>
        </p:spPr>
      </p:pic>
      <p:grpSp>
        <p:nvGrpSpPr>
          <p:cNvPr id="12" name="Group 11">
            <a:extLst>
              <a:ext uri="{FF2B5EF4-FFF2-40B4-BE49-F238E27FC236}">
                <a16:creationId xmlns:a16="http://schemas.microsoft.com/office/drawing/2014/main" id="{D5FD9CD5-97E4-DC45-9C40-56D1C1C4CE38}"/>
              </a:ext>
            </a:extLst>
          </p:cNvPr>
          <p:cNvGrpSpPr/>
          <p:nvPr/>
        </p:nvGrpSpPr>
        <p:grpSpPr>
          <a:xfrm>
            <a:off x="8978654" y="5926237"/>
            <a:ext cx="3026657" cy="751921"/>
            <a:chOff x="7599289" y="5693481"/>
            <a:chExt cx="4382874" cy="1088850"/>
          </a:xfrm>
        </p:grpSpPr>
        <p:pic>
          <p:nvPicPr>
            <p:cNvPr id="13" name="Picture 12" descr="WRAP_Logo.png">
              <a:extLst>
                <a:ext uri="{FF2B5EF4-FFF2-40B4-BE49-F238E27FC236}">
                  <a16:creationId xmlns:a16="http://schemas.microsoft.com/office/drawing/2014/main" id="{EA6C2569-B57A-E24A-BD3D-30A62B1B87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4" name="Picture 13" descr="A close up of a logo&#10;&#10;Description automatically generated">
              <a:extLst>
                <a:ext uri="{FF2B5EF4-FFF2-40B4-BE49-F238E27FC236}">
                  <a16:creationId xmlns:a16="http://schemas.microsoft.com/office/drawing/2014/main" id="{AC618840-ECB9-7F4F-97E6-165BD844B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5" name="Title 1">
            <a:extLst>
              <a:ext uri="{FF2B5EF4-FFF2-40B4-BE49-F238E27FC236}">
                <a16:creationId xmlns:a16="http://schemas.microsoft.com/office/drawing/2014/main" id="{12A7DF8A-E688-3A47-8239-61E130D5FDB9}"/>
              </a:ext>
            </a:extLst>
          </p:cNvPr>
          <p:cNvSpPr txBox="1">
            <a:spLocks/>
          </p:cNvSpPr>
          <p:nvPr/>
        </p:nvSpPr>
        <p:spPr>
          <a:xfrm>
            <a:off x="155742" y="2225941"/>
            <a:ext cx="11246531" cy="1591908"/>
          </a:xfrm>
          <a:prstGeom prst="rect">
            <a:avLst/>
          </a:prstGeom>
        </p:spPr>
        <p:txBody>
          <a:bodyPr anchor="t">
            <a:normAutofit/>
          </a:bodyPr>
          <a:lstStyle>
            <a:lvl1pPr algn="l" defTabSz="606438" rtl="0" eaLnBrk="1" latinLnBrk="0" hangingPunct="1">
              <a:spcBef>
                <a:spcPct val="0"/>
              </a:spcBef>
              <a:buNone/>
              <a:defRPr sz="4000" b="1" i="0" kern="1200" cap="all">
                <a:solidFill>
                  <a:srgbClr val="717879"/>
                </a:solidFill>
                <a:latin typeface="Arial" panose="020B0604020202020204" pitchFamily="34" charset="0"/>
                <a:ea typeface="+mj-ea"/>
                <a:cs typeface="Arial" panose="020B0604020202020204" pitchFamily="34" charset="0"/>
              </a:defRPr>
            </a:lvl1pPr>
          </a:lstStyle>
          <a:p>
            <a:endParaRPr lang="en-US" sz="3600" dirty="0">
              <a:solidFill>
                <a:srgbClr val="5960A8"/>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4D263A7C-F8DC-224F-A0A6-B936801DD3DC}"/>
              </a:ext>
            </a:extLst>
          </p:cNvPr>
          <p:cNvSpPr/>
          <p:nvPr/>
        </p:nvSpPr>
        <p:spPr>
          <a:xfrm>
            <a:off x="-13250" y="-9423"/>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 name="Title 1">
            <a:extLst>
              <a:ext uri="{FF2B5EF4-FFF2-40B4-BE49-F238E27FC236}">
                <a16:creationId xmlns:a16="http://schemas.microsoft.com/office/drawing/2014/main" id="{33830648-16BC-834C-9CA3-A11DB5D1C344}"/>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THE CAMPAIGN TOOLKIT: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SOCIAL MEDIA, POSTERS, COPY </a:t>
            </a:r>
          </a:p>
        </p:txBody>
      </p:sp>
      <p:pic>
        <p:nvPicPr>
          <p:cNvPr id="22" name="Picture 21">
            <a:extLst>
              <a:ext uri="{FF2B5EF4-FFF2-40B4-BE49-F238E27FC236}">
                <a16:creationId xmlns:a16="http://schemas.microsoft.com/office/drawing/2014/main" id="{00A7A564-833A-EF43-811E-93531B8A16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59100" y="-12700"/>
            <a:ext cx="3244976" cy="1113303"/>
          </a:xfrm>
          <a:prstGeom prst="rect">
            <a:avLst/>
          </a:prstGeom>
        </p:spPr>
      </p:pic>
      <p:sp>
        <p:nvSpPr>
          <p:cNvPr id="23" name="TextBox 22">
            <a:extLst>
              <a:ext uri="{FF2B5EF4-FFF2-40B4-BE49-F238E27FC236}">
                <a16:creationId xmlns:a16="http://schemas.microsoft.com/office/drawing/2014/main" id="{E79B4797-F02D-4546-931A-FA3B7550391D}"/>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pic>
        <p:nvPicPr>
          <p:cNvPr id="3" name="Picture 2">
            <a:extLst>
              <a:ext uri="{FF2B5EF4-FFF2-40B4-BE49-F238E27FC236}">
                <a16:creationId xmlns:a16="http://schemas.microsoft.com/office/drawing/2014/main" id="{23D60CE4-B2E9-9943-BD36-287BD241BE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374" b="-593"/>
          <a:stretch/>
        </p:blipFill>
        <p:spPr>
          <a:xfrm>
            <a:off x="3332431" y="2225940"/>
            <a:ext cx="5381264" cy="3520436"/>
          </a:xfrm>
          <a:prstGeom prst="rect">
            <a:avLst/>
          </a:prstGeom>
        </p:spPr>
      </p:pic>
      <p:pic>
        <p:nvPicPr>
          <p:cNvPr id="8" name="Picture 7" descr="A picture containing person, man, holding&#10;&#10;Description automatically generated">
            <a:extLst>
              <a:ext uri="{FF2B5EF4-FFF2-40B4-BE49-F238E27FC236}">
                <a16:creationId xmlns:a16="http://schemas.microsoft.com/office/drawing/2014/main" id="{EA3473E0-4FEF-444F-9386-7F2843BB68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3771" y="2225939"/>
            <a:ext cx="5340205" cy="4632061"/>
          </a:xfrm>
          <a:prstGeom prst="rect">
            <a:avLst/>
          </a:prstGeom>
        </p:spPr>
      </p:pic>
    </p:spTree>
    <p:extLst>
      <p:ext uri="{BB962C8B-B14F-4D97-AF65-F5344CB8AC3E}">
        <p14:creationId xmlns:p14="http://schemas.microsoft.com/office/powerpoint/2010/main" val="42908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31FB13-5DC2-1040-B11A-DD01A2BA6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6738" y="1861422"/>
            <a:ext cx="2745704" cy="3885518"/>
          </a:xfrm>
          <a:prstGeom prst="rect">
            <a:avLst/>
          </a:prstGeom>
          <a:effectLst>
            <a:outerShdw blurRad="139700" dist="88900" dir="2700000" algn="tl" rotWithShape="0">
              <a:prstClr val="black">
                <a:alpha val="40000"/>
              </a:prstClr>
            </a:outerShdw>
          </a:effectLst>
        </p:spPr>
      </p:pic>
      <p:pic>
        <p:nvPicPr>
          <p:cNvPr id="16" name="Picture 15">
            <a:extLst>
              <a:ext uri="{FF2B5EF4-FFF2-40B4-BE49-F238E27FC236}">
                <a16:creationId xmlns:a16="http://schemas.microsoft.com/office/drawing/2014/main" id="{FC0EA5B8-6E00-EB4D-930B-25CA1D659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7445" y="1822893"/>
            <a:ext cx="2772930" cy="3924047"/>
          </a:xfrm>
          <a:prstGeom prst="rect">
            <a:avLst/>
          </a:prstGeom>
          <a:effectLst>
            <a:outerShdw blurRad="139700" dist="88900" dir="2700000" algn="tl" rotWithShape="0">
              <a:prstClr val="black">
                <a:alpha val="40000"/>
              </a:prstClr>
            </a:outerShdw>
          </a:effectLst>
        </p:spPr>
      </p:pic>
      <p:pic>
        <p:nvPicPr>
          <p:cNvPr id="17" name="Picture 16">
            <a:extLst>
              <a:ext uri="{FF2B5EF4-FFF2-40B4-BE49-F238E27FC236}">
                <a16:creationId xmlns:a16="http://schemas.microsoft.com/office/drawing/2014/main" id="{CE110674-6FAD-5F4A-9ACA-4952F278C5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5818" y="1843668"/>
            <a:ext cx="2758250" cy="3903272"/>
          </a:xfrm>
          <a:prstGeom prst="rect">
            <a:avLst/>
          </a:prstGeom>
          <a:effectLst>
            <a:outerShdw blurRad="139700" dist="88900" dir="2700000" algn="tl" rotWithShape="0">
              <a:prstClr val="black">
                <a:alpha val="40000"/>
              </a:prstClr>
            </a:outerShdw>
          </a:effectLst>
        </p:spPr>
      </p:pic>
      <p:grpSp>
        <p:nvGrpSpPr>
          <p:cNvPr id="9" name="Group 8">
            <a:extLst>
              <a:ext uri="{FF2B5EF4-FFF2-40B4-BE49-F238E27FC236}">
                <a16:creationId xmlns:a16="http://schemas.microsoft.com/office/drawing/2014/main" id="{19E23723-1D92-5940-88AC-0E384D6C70A1}"/>
              </a:ext>
            </a:extLst>
          </p:cNvPr>
          <p:cNvGrpSpPr/>
          <p:nvPr/>
        </p:nvGrpSpPr>
        <p:grpSpPr>
          <a:xfrm>
            <a:off x="8978654" y="5926237"/>
            <a:ext cx="3026657" cy="751921"/>
            <a:chOff x="7599289" y="5693481"/>
            <a:chExt cx="4382874" cy="1088850"/>
          </a:xfrm>
        </p:grpSpPr>
        <p:pic>
          <p:nvPicPr>
            <p:cNvPr id="10" name="Picture 9" descr="WRAP_Logo.png">
              <a:extLst>
                <a:ext uri="{FF2B5EF4-FFF2-40B4-BE49-F238E27FC236}">
                  <a16:creationId xmlns:a16="http://schemas.microsoft.com/office/drawing/2014/main" id="{1872AF4D-A510-ED48-8CB4-F4701F52AC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1" name="Picture 10" descr="A close up of a logo&#10;&#10;Description automatically generated">
              <a:extLst>
                <a:ext uri="{FF2B5EF4-FFF2-40B4-BE49-F238E27FC236}">
                  <a16:creationId xmlns:a16="http://schemas.microsoft.com/office/drawing/2014/main" id="{D2854F21-D368-D147-96E3-70DB6355EA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2" name="Rectangle 11">
            <a:extLst>
              <a:ext uri="{FF2B5EF4-FFF2-40B4-BE49-F238E27FC236}">
                <a16:creationId xmlns:a16="http://schemas.microsoft.com/office/drawing/2014/main" id="{4E51AC53-8E0C-1F4B-94B3-5E1D21DCF094}"/>
              </a:ext>
            </a:extLst>
          </p:cNvPr>
          <p:cNvSpPr/>
          <p:nvPr/>
        </p:nvSpPr>
        <p:spPr>
          <a:xfrm>
            <a:off x="-13250" y="-21917"/>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8" name="Title 1">
            <a:extLst>
              <a:ext uri="{FF2B5EF4-FFF2-40B4-BE49-F238E27FC236}">
                <a16:creationId xmlns:a16="http://schemas.microsoft.com/office/drawing/2014/main" id="{ABC3E15A-B381-F34A-96A4-5205B5A6EE46}"/>
              </a:ext>
            </a:extLst>
          </p:cNvPr>
          <p:cNvSpPr txBox="1">
            <a:spLocks/>
          </p:cNvSpPr>
          <p:nvPr/>
        </p:nvSpPr>
        <p:spPr>
          <a:xfrm>
            <a:off x="541201"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CAMPAIGN TOOLKIT: POSTERS FOR DISPLAYING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ON SITE AND USING ON SOCIAL MEDIA</a:t>
            </a:r>
          </a:p>
        </p:txBody>
      </p:sp>
      <p:pic>
        <p:nvPicPr>
          <p:cNvPr id="13" name="Picture 12">
            <a:extLst>
              <a:ext uri="{FF2B5EF4-FFF2-40B4-BE49-F238E27FC236}">
                <a16:creationId xmlns:a16="http://schemas.microsoft.com/office/drawing/2014/main" id="{83A5D930-B0FA-5C43-A287-CE5F494E76F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80087" y="-21917"/>
            <a:ext cx="3244976" cy="1113303"/>
          </a:xfrm>
          <a:prstGeom prst="rect">
            <a:avLst/>
          </a:prstGeom>
        </p:spPr>
      </p:pic>
      <p:sp>
        <p:nvSpPr>
          <p:cNvPr id="14" name="TextBox 13">
            <a:extLst>
              <a:ext uri="{FF2B5EF4-FFF2-40B4-BE49-F238E27FC236}">
                <a16:creationId xmlns:a16="http://schemas.microsoft.com/office/drawing/2014/main" id="{8F1E9532-6100-0B49-B4C7-205C2A3EF75D}"/>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19094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4E5BFE-D514-194B-A95F-18C535330101}"/>
              </a:ext>
            </a:extLst>
          </p:cNvPr>
          <p:cNvSpPr/>
          <p:nvPr/>
        </p:nvSpPr>
        <p:spPr>
          <a:xfrm>
            <a:off x="0" y="0"/>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3" name="Picture 2">
            <a:extLst>
              <a:ext uri="{FF2B5EF4-FFF2-40B4-BE49-F238E27FC236}">
                <a16:creationId xmlns:a16="http://schemas.microsoft.com/office/drawing/2014/main" id="{8E82144E-D8CE-4E31-8EF3-F464E43436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734" y="2132135"/>
            <a:ext cx="3514530" cy="3192481"/>
          </a:xfrm>
          <a:prstGeom prst="rect">
            <a:avLst/>
          </a:prstGeom>
          <a:effectLst>
            <a:outerShdw blurRad="177800" dist="63500" dir="2700000" algn="tl" rotWithShape="0">
              <a:prstClr val="black">
                <a:alpha val="40000"/>
              </a:prstClr>
            </a:outerShdw>
          </a:effectLst>
        </p:spPr>
      </p:pic>
      <p:pic>
        <p:nvPicPr>
          <p:cNvPr id="4" name="Picture 3">
            <a:extLst>
              <a:ext uri="{FF2B5EF4-FFF2-40B4-BE49-F238E27FC236}">
                <a16:creationId xmlns:a16="http://schemas.microsoft.com/office/drawing/2014/main" id="{7A74DF94-1CE0-4E9C-ACA3-7B7CEC18AF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0539" y="2132135"/>
            <a:ext cx="3514530" cy="3198221"/>
          </a:xfrm>
          <a:prstGeom prst="rect">
            <a:avLst/>
          </a:prstGeom>
          <a:effectLst>
            <a:outerShdw blurRad="177800" dist="63500" dir="2700000" algn="tl" rotWithShape="0">
              <a:prstClr val="black">
                <a:alpha val="40000"/>
              </a:prstClr>
            </a:outerShdw>
          </a:effectLst>
        </p:spPr>
      </p:pic>
      <p:pic>
        <p:nvPicPr>
          <p:cNvPr id="7" name="Picture 6">
            <a:extLst>
              <a:ext uri="{FF2B5EF4-FFF2-40B4-BE49-F238E27FC236}">
                <a16:creationId xmlns:a16="http://schemas.microsoft.com/office/drawing/2014/main" id="{EFD19979-B750-4DDC-B99D-2221A6F965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8119" y="2115194"/>
            <a:ext cx="3577832" cy="3209422"/>
          </a:xfrm>
          <a:prstGeom prst="rect">
            <a:avLst/>
          </a:prstGeom>
          <a:effectLst>
            <a:outerShdw blurRad="177800" dist="63500" dir="2700000" algn="tl" rotWithShape="0">
              <a:prstClr val="black">
                <a:alpha val="40000"/>
              </a:prstClr>
            </a:outerShdw>
          </a:effectLst>
        </p:spPr>
      </p:pic>
      <p:grpSp>
        <p:nvGrpSpPr>
          <p:cNvPr id="12" name="Group 11">
            <a:extLst>
              <a:ext uri="{FF2B5EF4-FFF2-40B4-BE49-F238E27FC236}">
                <a16:creationId xmlns:a16="http://schemas.microsoft.com/office/drawing/2014/main" id="{8F906526-F8F6-7C48-AF35-41301CE5A501}"/>
              </a:ext>
            </a:extLst>
          </p:cNvPr>
          <p:cNvGrpSpPr/>
          <p:nvPr/>
        </p:nvGrpSpPr>
        <p:grpSpPr>
          <a:xfrm>
            <a:off x="8978654" y="5926237"/>
            <a:ext cx="3026657" cy="751921"/>
            <a:chOff x="7599289" y="5693481"/>
            <a:chExt cx="4382874" cy="1088850"/>
          </a:xfrm>
        </p:grpSpPr>
        <p:pic>
          <p:nvPicPr>
            <p:cNvPr id="13" name="Picture 12" descr="WRAP_Logo.png">
              <a:extLst>
                <a:ext uri="{FF2B5EF4-FFF2-40B4-BE49-F238E27FC236}">
                  <a16:creationId xmlns:a16="http://schemas.microsoft.com/office/drawing/2014/main" id="{ED6595D4-CE52-2441-A693-FC3CD6567F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4" name="Picture 13" descr="A close up of a logo&#10;&#10;Description automatically generated">
              <a:extLst>
                <a:ext uri="{FF2B5EF4-FFF2-40B4-BE49-F238E27FC236}">
                  <a16:creationId xmlns:a16="http://schemas.microsoft.com/office/drawing/2014/main" id="{FD922601-1BDD-B949-9AE9-15CD82E79A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20" name="Title 1">
            <a:extLst>
              <a:ext uri="{FF2B5EF4-FFF2-40B4-BE49-F238E27FC236}">
                <a16:creationId xmlns:a16="http://schemas.microsoft.com/office/drawing/2014/main" id="{B4DDF916-7E75-7946-967F-8C1F0C40B786}"/>
              </a:ext>
            </a:extLst>
          </p:cNvPr>
          <p:cNvSpPr txBox="1">
            <a:spLocks/>
          </p:cNvSpPr>
          <p:nvPr/>
        </p:nvSpPr>
        <p:spPr>
          <a:xfrm>
            <a:off x="541201" y="39756"/>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CAMPAIGN TOOLKIT: SHORT VIDEOS FOR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SOCIAL AND COMMS CHANNELS</a:t>
            </a:r>
          </a:p>
        </p:txBody>
      </p:sp>
      <p:pic>
        <p:nvPicPr>
          <p:cNvPr id="15" name="Picture 14">
            <a:extLst>
              <a:ext uri="{FF2B5EF4-FFF2-40B4-BE49-F238E27FC236}">
                <a16:creationId xmlns:a16="http://schemas.microsoft.com/office/drawing/2014/main" id="{E6793B3A-021D-034F-8D99-07395603D70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71800" y="0"/>
            <a:ext cx="3244976" cy="1113303"/>
          </a:xfrm>
          <a:prstGeom prst="rect">
            <a:avLst/>
          </a:prstGeom>
        </p:spPr>
      </p:pic>
      <p:sp>
        <p:nvSpPr>
          <p:cNvPr id="16" name="TextBox 15">
            <a:extLst>
              <a:ext uri="{FF2B5EF4-FFF2-40B4-BE49-F238E27FC236}">
                <a16:creationId xmlns:a16="http://schemas.microsoft.com/office/drawing/2014/main" id="{F03FA745-77C9-E747-B7A6-4E07D601E3D5}"/>
              </a:ext>
            </a:extLst>
          </p:cNvPr>
          <p:cNvSpPr txBox="1"/>
          <p:nvPr/>
        </p:nvSpPr>
        <p:spPr>
          <a:xfrm>
            <a:off x="10705487" y="202673"/>
            <a:ext cx="1794386" cy="3194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141227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98938B-E20E-2F40-AA21-0FB0AB291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308" y="2568811"/>
            <a:ext cx="3719233" cy="2632616"/>
          </a:xfrm>
          <a:prstGeom prst="rect">
            <a:avLst/>
          </a:prstGeom>
          <a:ln>
            <a:solidFill>
              <a:schemeClr val="tx1">
                <a:lumMod val="20000"/>
                <a:lumOff val="80000"/>
              </a:schemeClr>
            </a:solidFill>
          </a:ln>
          <a:effectLst>
            <a:outerShdw blurRad="279400" dist="482600" dir="2700000" sx="92000" sy="92000" algn="tl" rotWithShape="0">
              <a:prstClr val="black">
                <a:alpha val="64000"/>
              </a:prstClr>
            </a:outerShdw>
          </a:effectLst>
        </p:spPr>
      </p:pic>
      <p:pic>
        <p:nvPicPr>
          <p:cNvPr id="10" name="Picture 9">
            <a:extLst>
              <a:ext uri="{FF2B5EF4-FFF2-40B4-BE49-F238E27FC236}">
                <a16:creationId xmlns:a16="http://schemas.microsoft.com/office/drawing/2014/main" id="{5E90E162-8C87-9449-8E9E-D6C066755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9807" y="2568811"/>
            <a:ext cx="3719233" cy="2632616"/>
          </a:xfrm>
          <a:prstGeom prst="rect">
            <a:avLst/>
          </a:prstGeom>
          <a:ln>
            <a:solidFill>
              <a:schemeClr val="tx1">
                <a:lumMod val="20000"/>
                <a:lumOff val="80000"/>
              </a:schemeClr>
            </a:solidFill>
          </a:ln>
          <a:effectLst>
            <a:outerShdw blurRad="279400" dist="482600" dir="2700000" sx="92000" sy="92000" algn="tl" rotWithShape="0">
              <a:prstClr val="black">
                <a:alpha val="64000"/>
              </a:prstClr>
            </a:outerShdw>
          </a:effectLst>
        </p:spPr>
      </p:pic>
      <p:pic>
        <p:nvPicPr>
          <p:cNvPr id="12" name="Picture 11">
            <a:extLst>
              <a:ext uri="{FF2B5EF4-FFF2-40B4-BE49-F238E27FC236}">
                <a16:creationId xmlns:a16="http://schemas.microsoft.com/office/drawing/2014/main" id="{C404F133-4DA7-564A-855C-14A11C5771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7306" y="2568811"/>
            <a:ext cx="3719233" cy="2632616"/>
          </a:xfrm>
          <a:prstGeom prst="rect">
            <a:avLst/>
          </a:prstGeom>
          <a:ln>
            <a:solidFill>
              <a:schemeClr val="tx1">
                <a:lumMod val="20000"/>
                <a:lumOff val="80000"/>
              </a:schemeClr>
            </a:solidFill>
          </a:ln>
          <a:effectLst>
            <a:outerShdw blurRad="279400" dist="482600" dir="2700000" sx="92000" sy="92000" algn="tl" rotWithShape="0">
              <a:prstClr val="black">
                <a:alpha val="64000"/>
              </a:prstClr>
            </a:outerShdw>
          </a:effectLst>
        </p:spPr>
      </p:pic>
      <p:sp>
        <p:nvSpPr>
          <p:cNvPr id="9" name="TextBox 8">
            <a:extLst>
              <a:ext uri="{FF2B5EF4-FFF2-40B4-BE49-F238E27FC236}">
                <a16:creationId xmlns:a16="http://schemas.microsoft.com/office/drawing/2014/main" id="{B953CFB6-188A-604F-9C41-6AE1C1605454}"/>
              </a:ext>
            </a:extLst>
          </p:cNvPr>
          <p:cNvSpPr txBox="1"/>
          <p:nvPr/>
        </p:nvSpPr>
        <p:spPr>
          <a:xfrm>
            <a:off x="8113882" y="70623"/>
            <a:ext cx="1549461" cy="369332"/>
          </a:xfrm>
          <a:prstGeom prst="rect">
            <a:avLst/>
          </a:prstGeom>
          <a:noFill/>
        </p:spPr>
        <p:txBody>
          <a:bodyPr wrap="square" rtlCol="0">
            <a:spAutoFit/>
          </a:bodyPr>
          <a:lstStyle/>
          <a:p>
            <a:r>
              <a:rPr lang="en-US" dirty="0">
                <a:solidFill>
                  <a:schemeClr val="bg1"/>
                </a:solidFill>
                <a:latin typeface="Calibri" panose="020F0502020204030204" pitchFamily="34" charset="0"/>
              </a:rPr>
              <a:t>CASE STUDIES</a:t>
            </a:r>
          </a:p>
        </p:txBody>
      </p:sp>
      <p:grpSp>
        <p:nvGrpSpPr>
          <p:cNvPr id="11" name="Group 10">
            <a:extLst>
              <a:ext uri="{FF2B5EF4-FFF2-40B4-BE49-F238E27FC236}">
                <a16:creationId xmlns:a16="http://schemas.microsoft.com/office/drawing/2014/main" id="{18E2106D-0520-F641-9499-D50BA88F6036}"/>
              </a:ext>
            </a:extLst>
          </p:cNvPr>
          <p:cNvGrpSpPr/>
          <p:nvPr/>
        </p:nvGrpSpPr>
        <p:grpSpPr>
          <a:xfrm>
            <a:off x="8978654" y="5926237"/>
            <a:ext cx="3026657" cy="751921"/>
            <a:chOff x="7599289" y="5693481"/>
            <a:chExt cx="4382874" cy="1088850"/>
          </a:xfrm>
        </p:grpSpPr>
        <p:pic>
          <p:nvPicPr>
            <p:cNvPr id="14" name="Picture 13" descr="WRAP_Logo.png">
              <a:extLst>
                <a:ext uri="{FF2B5EF4-FFF2-40B4-BE49-F238E27FC236}">
                  <a16:creationId xmlns:a16="http://schemas.microsoft.com/office/drawing/2014/main" id="{F255FE59-91B7-3B40-B086-AA93513C58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5" name="Picture 14" descr="A close up of a logo&#10;&#10;Description automatically generated">
              <a:extLst>
                <a:ext uri="{FF2B5EF4-FFF2-40B4-BE49-F238E27FC236}">
                  <a16:creationId xmlns:a16="http://schemas.microsoft.com/office/drawing/2014/main" id="{3689588D-5D63-774E-8AD7-730050999B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9" name="Title 1">
            <a:extLst>
              <a:ext uri="{FF2B5EF4-FFF2-40B4-BE49-F238E27FC236}">
                <a16:creationId xmlns:a16="http://schemas.microsoft.com/office/drawing/2014/main" id="{DD5A8A48-F9C3-FF40-A322-83A78905B836}"/>
              </a:ext>
            </a:extLst>
          </p:cNvPr>
          <p:cNvSpPr>
            <a:spLocks noGrp="1"/>
          </p:cNvSpPr>
          <p:nvPr>
            <p:ph type="title"/>
          </p:nvPr>
        </p:nvSpPr>
        <p:spPr>
          <a:xfrm>
            <a:off x="493183" y="1651047"/>
            <a:ext cx="10944587" cy="1498553"/>
          </a:xfrm>
        </p:spPr>
        <p:txBody>
          <a:bodyPr/>
          <a:lstStyle/>
          <a:p>
            <a:r>
              <a:rPr lang="en-GB" sz="1800" dirty="0">
                <a:solidFill>
                  <a:srgbClr val="7030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Inspiring examples </a:t>
            </a:r>
            <a:r>
              <a:rPr lang="en-GB" sz="1800" dirty="0">
                <a:solidFill>
                  <a:schemeClr val="tx1">
                    <a:lumMod val="50000"/>
                  </a:schemeClr>
                </a:solidFill>
                <a:latin typeface="Calibri" panose="020F0502020204030204" pitchFamily="34" charset="0"/>
                <a:cs typeface="Calibri" panose="020F0502020204030204" pitchFamily="34" charset="0"/>
              </a:rPr>
              <a:t>of food waste reduction in action where small changes have made big savings.</a:t>
            </a:r>
            <a:endParaRPr lang="en-US" sz="18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04B5BA68-A3FE-494D-AE9C-F5AB1767621F}"/>
              </a:ext>
            </a:extLst>
          </p:cNvPr>
          <p:cNvSpPr txBox="1"/>
          <p:nvPr/>
        </p:nvSpPr>
        <p:spPr>
          <a:xfrm>
            <a:off x="10663039" y="-709428"/>
            <a:ext cx="1549461"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EXAMPLES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&amp; IMPACT</a:t>
            </a:r>
          </a:p>
        </p:txBody>
      </p:sp>
      <p:sp>
        <p:nvSpPr>
          <p:cNvPr id="13" name="Rectangle 12">
            <a:extLst>
              <a:ext uri="{FF2B5EF4-FFF2-40B4-BE49-F238E27FC236}">
                <a16:creationId xmlns:a16="http://schemas.microsoft.com/office/drawing/2014/main" id="{469C3899-2F5A-AE45-97D1-B459F1E43A1B}"/>
              </a:ext>
            </a:extLst>
          </p:cNvPr>
          <p:cNvSpPr/>
          <p:nvPr/>
        </p:nvSpPr>
        <p:spPr>
          <a:xfrm>
            <a:off x="0" y="0"/>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6" name="Title 1">
            <a:extLst>
              <a:ext uri="{FF2B5EF4-FFF2-40B4-BE49-F238E27FC236}">
                <a16:creationId xmlns:a16="http://schemas.microsoft.com/office/drawing/2014/main" id="{9AD1BBBF-F0F8-DC49-90E5-B5F774EBB7D1}"/>
              </a:ext>
            </a:extLst>
          </p:cNvPr>
          <p:cNvSpPr txBox="1">
            <a:spLocks/>
          </p:cNvSpPr>
          <p:nvPr/>
        </p:nvSpPr>
        <p:spPr>
          <a:xfrm>
            <a:off x="541201" y="59634"/>
            <a:ext cx="10515600" cy="1377535"/>
          </a:xfrm>
          <a:prstGeom prst="rect">
            <a:avLst/>
          </a:prstGeom>
        </p:spPr>
        <p:txBody>
          <a:bodyPr anchor="ctr">
            <a:normAutofit/>
          </a:bodyPr>
          <a:lstStyle>
            <a:lvl1pPr algn="l" defTabSz="606438" rtl="0" eaLnBrk="1" latinLnBrk="0" hangingPunct="1">
              <a:spcBef>
                <a:spcPct val="0"/>
              </a:spcBef>
              <a:buNone/>
              <a:defRPr sz="3333" b="0" i="0" kern="1200">
                <a:solidFill>
                  <a:srgbClr val="3F3F3F"/>
                </a:solidFill>
                <a:latin typeface="Arial" panose="020B0604020202020204" pitchFamily="34" charset="0"/>
                <a:ea typeface="+mj-ea"/>
                <a:cs typeface="Arial" panose="020B0604020202020204" pitchFamily="34" charset="0"/>
              </a:defRPr>
            </a:lvl1p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CAMPAIGN TOOLKIT: CASE STUDIES</a:t>
            </a:r>
          </a:p>
        </p:txBody>
      </p:sp>
      <p:pic>
        <p:nvPicPr>
          <p:cNvPr id="18" name="Picture 17">
            <a:extLst>
              <a:ext uri="{FF2B5EF4-FFF2-40B4-BE49-F238E27FC236}">
                <a16:creationId xmlns:a16="http://schemas.microsoft.com/office/drawing/2014/main" id="{2FE60C94-54A8-D34E-A4A0-114ADE4388A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09949"/>
          <a:stretch/>
        </p:blipFill>
        <p:spPr>
          <a:xfrm>
            <a:off x="10671800" y="0"/>
            <a:ext cx="3244976" cy="1113303"/>
          </a:xfrm>
          <a:prstGeom prst="rect">
            <a:avLst/>
          </a:prstGeom>
        </p:spPr>
      </p:pic>
      <p:sp>
        <p:nvSpPr>
          <p:cNvPr id="22" name="TextBox 21">
            <a:extLst>
              <a:ext uri="{FF2B5EF4-FFF2-40B4-BE49-F238E27FC236}">
                <a16:creationId xmlns:a16="http://schemas.microsoft.com/office/drawing/2014/main" id="{21F8EC5E-C29D-884C-A5E9-6CD6AB6DCF71}"/>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EXAMPLES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&amp; IMPACT</a:t>
            </a:r>
          </a:p>
        </p:txBody>
      </p:sp>
    </p:spTree>
    <p:extLst>
      <p:ext uri="{BB962C8B-B14F-4D97-AF65-F5344CB8AC3E}">
        <p14:creationId xmlns:p14="http://schemas.microsoft.com/office/powerpoint/2010/main" val="205450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A0F1CB-F990-D94C-8184-A7C4541F3FB6}"/>
              </a:ext>
            </a:extLst>
          </p:cNvPr>
          <p:cNvSpPr/>
          <p:nvPr/>
        </p:nvSpPr>
        <p:spPr>
          <a:xfrm>
            <a:off x="-13053" y="1412874"/>
            <a:ext cx="12218500" cy="5445125"/>
          </a:xfrm>
          <a:custGeom>
            <a:avLst/>
            <a:gdLst>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0 w 12218500"/>
              <a:gd name="connsiteY4" fmla="*/ 0 h 5445125"/>
              <a:gd name="connsiteX0" fmla="*/ 92 w 12218592"/>
              <a:gd name="connsiteY0" fmla="*/ 0 h 5445125"/>
              <a:gd name="connsiteX1" fmla="*/ 12218592 w 12218592"/>
              <a:gd name="connsiteY1" fmla="*/ 0 h 5445125"/>
              <a:gd name="connsiteX2" fmla="*/ 12218592 w 12218592"/>
              <a:gd name="connsiteY2" fmla="*/ 5445125 h 5445125"/>
              <a:gd name="connsiteX3" fmla="*/ 92 w 12218592"/>
              <a:gd name="connsiteY3" fmla="*/ 5445125 h 5445125"/>
              <a:gd name="connsiteX4" fmla="*/ 645157 w 12218592"/>
              <a:gd name="connsiteY4" fmla="*/ 2701926 h 5445125"/>
              <a:gd name="connsiteX5" fmla="*/ 92 w 12218592"/>
              <a:gd name="connsiteY5" fmla="*/ 0 h 5445125"/>
              <a:gd name="connsiteX0" fmla="*/ 182 w 12218682"/>
              <a:gd name="connsiteY0" fmla="*/ 0 h 5445125"/>
              <a:gd name="connsiteX1" fmla="*/ 12218682 w 12218682"/>
              <a:gd name="connsiteY1" fmla="*/ 0 h 5445125"/>
              <a:gd name="connsiteX2" fmla="*/ 12218682 w 12218682"/>
              <a:gd name="connsiteY2" fmla="*/ 5445125 h 5445125"/>
              <a:gd name="connsiteX3" fmla="*/ 182 w 12218682"/>
              <a:gd name="connsiteY3" fmla="*/ 5445125 h 5445125"/>
              <a:gd name="connsiteX4" fmla="*/ 645247 w 12218682"/>
              <a:gd name="connsiteY4" fmla="*/ 2701926 h 5445125"/>
              <a:gd name="connsiteX5" fmla="*/ 182 w 12218682"/>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45065 w 12218500"/>
              <a:gd name="connsiteY4" fmla="*/ 2701926 h 5445125"/>
              <a:gd name="connsiteX5" fmla="*/ 0 w 12218500"/>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45065 w 12218500"/>
              <a:gd name="connsiteY4" fmla="*/ 2701926 h 5445125"/>
              <a:gd name="connsiteX5" fmla="*/ 0 w 12218500"/>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31618 w 12218500"/>
              <a:gd name="connsiteY4" fmla="*/ 2787172 h 5445125"/>
              <a:gd name="connsiteX5" fmla="*/ 0 w 12218500"/>
              <a:gd name="connsiteY5" fmla="*/ 0 h 544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500" h="5445125">
                <a:moveTo>
                  <a:pt x="0" y="0"/>
                </a:moveTo>
                <a:lnTo>
                  <a:pt x="12218500" y="0"/>
                </a:lnTo>
                <a:lnTo>
                  <a:pt x="12218500" y="5445125"/>
                </a:lnTo>
                <a:lnTo>
                  <a:pt x="0" y="5445125"/>
                </a:lnTo>
                <a:lnTo>
                  <a:pt x="631618" y="2787172"/>
                </a:lnTo>
                <a:lnTo>
                  <a:pt x="0" y="0"/>
                </a:lnTo>
                <a:close/>
              </a:path>
            </a:pathLst>
          </a:cu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9" name="Rectangle 8">
            <a:extLst>
              <a:ext uri="{FF2B5EF4-FFF2-40B4-BE49-F238E27FC236}">
                <a16:creationId xmlns:a16="http://schemas.microsoft.com/office/drawing/2014/main" id="{69A03993-03E2-4924-A12A-15B29374DAA6}"/>
              </a:ext>
            </a:extLst>
          </p:cNvPr>
          <p:cNvSpPr/>
          <p:nvPr/>
        </p:nvSpPr>
        <p:spPr>
          <a:xfrm>
            <a:off x="472734" y="1689905"/>
            <a:ext cx="8160278" cy="3293209"/>
          </a:xfrm>
          <a:prstGeom prst="rect">
            <a:avLst/>
          </a:prstGeom>
        </p:spPr>
        <p:txBody>
          <a:bodyPr wrap="square">
            <a:spAutoFit/>
          </a:bodyPr>
          <a:lstStyle/>
          <a:p>
            <a:pPr>
              <a:spcAft>
                <a:spcPts val="1200"/>
              </a:spcAft>
            </a:pPr>
            <a:r>
              <a:rPr lang="en-GB" sz="1900" b="1" dirty="0">
                <a:solidFill>
                  <a:srgbClr val="E3E5E8"/>
                </a:solidFill>
                <a:latin typeface="Calibri" panose="020F0502020204030204" pitchFamily="34" charset="0"/>
                <a:cs typeface="Calibri" panose="020F0502020204030204" pitchFamily="34" charset="0"/>
              </a:rPr>
              <a:t>Measuring food waste at the Ship Inn, Cumbria led to an:</a:t>
            </a:r>
            <a:endParaRPr lang="en-GB" sz="1900" dirty="0">
              <a:solidFill>
                <a:srgbClr val="E3E5E8"/>
              </a:solidFill>
              <a:latin typeface="Calibri" panose="020F0502020204030204" pitchFamily="34" charset="0"/>
              <a:cs typeface="Calibri" panose="020F0502020204030204" pitchFamily="34" charset="0"/>
            </a:endParaRPr>
          </a:p>
          <a:p>
            <a:pPr marL="800100" lvl="1" indent="-342900">
              <a:spcAft>
                <a:spcPts val="1200"/>
              </a:spcAft>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84% </a:t>
            </a:r>
            <a:r>
              <a:rPr lang="en-GB" sz="1900" dirty="0">
                <a:solidFill>
                  <a:srgbClr val="E3E5E8"/>
                </a:solidFill>
                <a:latin typeface="Calibri" panose="020F0502020204030204" pitchFamily="34" charset="0"/>
                <a:cs typeface="Calibri" panose="020F0502020204030204" pitchFamily="34" charset="0"/>
              </a:rPr>
              <a:t>reduction in spoilage as awareness changed practices </a:t>
            </a:r>
          </a:p>
          <a:p>
            <a:pPr marL="800100" lvl="1" indent="-342900">
              <a:spcAft>
                <a:spcPts val="1200"/>
              </a:spcAft>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80% </a:t>
            </a:r>
            <a:r>
              <a:rPr lang="en-GB" sz="1900" dirty="0">
                <a:solidFill>
                  <a:srgbClr val="E3E5E8"/>
                </a:solidFill>
                <a:latin typeface="Calibri" panose="020F0502020204030204" pitchFamily="34" charset="0"/>
                <a:cs typeface="Calibri" panose="020F0502020204030204" pitchFamily="34" charset="0"/>
              </a:rPr>
              <a:t>reduction in prep waste, mainly as a result of switching to </a:t>
            </a:r>
            <a:br>
              <a:rPr lang="en-GB" sz="1900" dirty="0">
                <a:solidFill>
                  <a:srgbClr val="E3E5E8"/>
                </a:solidFill>
                <a:latin typeface="Calibri" panose="020F0502020204030204" pitchFamily="34" charset="0"/>
                <a:cs typeface="Calibri" panose="020F0502020204030204" pitchFamily="34" charset="0"/>
              </a:rPr>
            </a:br>
            <a:r>
              <a:rPr lang="en-GB" sz="1900" dirty="0">
                <a:solidFill>
                  <a:srgbClr val="E3E5E8"/>
                </a:solidFill>
                <a:latin typeface="Calibri" panose="020F0502020204030204" pitchFamily="34" charset="0"/>
                <a:cs typeface="Calibri" panose="020F0502020204030204" pitchFamily="34" charset="0"/>
              </a:rPr>
              <a:t>pre-prepared vegetables and pre-cut chips</a:t>
            </a:r>
          </a:p>
          <a:p>
            <a:pPr marL="800100" lvl="1" indent="-342900">
              <a:spcAft>
                <a:spcPts val="1200"/>
              </a:spcAft>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67% </a:t>
            </a:r>
            <a:r>
              <a:rPr lang="en-GB" sz="1900" dirty="0">
                <a:solidFill>
                  <a:srgbClr val="E3E5E8"/>
                </a:solidFill>
                <a:latin typeface="Calibri" panose="020F0502020204030204" pitchFamily="34" charset="0"/>
                <a:cs typeface="Calibri" panose="020F0502020204030204" pitchFamily="34" charset="0"/>
              </a:rPr>
              <a:t>reduction in plate waste through offering smaller portion sizes, particularly of chips and sauces, and removing some garnishes</a:t>
            </a:r>
          </a:p>
          <a:p>
            <a:pPr marL="800100" lvl="1" indent="-342900">
              <a:spcAft>
                <a:spcPts val="1200"/>
              </a:spcAft>
              <a:buFont typeface="Arial" panose="020B0604020202020204" pitchFamily="34" charset="0"/>
              <a:buChar char="•"/>
            </a:pPr>
            <a:r>
              <a:rPr lang="en-GB" sz="1900" dirty="0">
                <a:solidFill>
                  <a:srgbClr val="E3E5E8"/>
                </a:solidFill>
                <a:latin typeface="Calibri" panose="020F0502020204030204" pitchFamily="34" charset="0"/>
                <a:cs typeface="Calibri" panose="020F0502020204030204" pitchFamily="34" charset="0"/>
              </a:rPr>
              <a:t>Estimated </a:t>
            </a:r>
            <a:r>
              <a:rPr lang="en-GB" sz="1900" b="1" dirty="0">
                <a:solidFill>
                  <a:srgbClr val="E0D848"/>
                </a:solidFill>
                <a:latin typeface="Calibri" panose="020F0502020204030204" pitchFamily="34" charset="0"/>
                <a:cs typeface="Calibri" panose="020F0502020204030204" pitchFamily="34" charset="0"/>
              </a:rPr>
              <a:t>£6,040 </a:t>
            </a:r>
            <a:r>
              <a:rPr lang="en-GB" sz="1900" dirty="0">
                <a:solidFill>
                  <a:srgbClr val="E3E5E8"/>
                </a:solidFill>
                <a:latin typeface="Calibri" panose="020F0502020204030204" pitchFamily="34" charset="0"/>
                <a:cs typeface="Calibri" panose="020F0502020204030204" pitchFamily="34" charset="0"/>
              </a:rPr>
              <a:t>of savings over the year</a:t>
            </a:r>
          </a:p>
          <a:p>
            <a:pPr marL="800100" lvl="1" indent="-342900">
              <a:buFont typeface="Arial" panose="020B0604020202020204" pitchFamily="34" charset="0"/>
              <a:buChar char="•"/>
            </a:pPr>
            <a:endParaRPr lang="en-GB" dirty="0">
              <a:solidFill>
                <a:schemeClr val="tx1">
                  <a:lumMod val="50000"/>
                </a:schemeClr>
              </a:solidFill>
              <a:latin typeface="Arial" panose="020B0604020202020204" pitchFamily="34" charset="0"/>
            </a:endParaRPr>
          </a:p>
        </p:txBody>
      </p:sp>
      <p:pic>
        <p:nvPicPr>
          <p:cNvPr id="10" name="Picture 9" descr="A picture containing building, outdoor, house, stone&#10;&#10;Description automatically generated">
            <a:extLst>
              <a:ext uri="{FF2B5EF4-FFF2-40B4-BE49-F238E27FC236}">
                <a16:creationId xmlns:a16="http://schemas.microsoft.com/office/drawing/2014/main" id="{A79681DB-F10F-B84A-98EC-5729BBAC9D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6628" y="1748410"/>
            <a:ext cx="3723465" cy="2564221"/>
          </a:xfrm>
          <a:prstGeom prst="rect">
            <a:avLst/>
          </a:prstGeom>
        </p:spPr>
      </p:pic>
      <p:sp>
        <p:nvSpPr>
          <p:cNvPr id="16" name="Title 1">
            <a:extLst>
              <a:ext uri="{FF2B5EF4-FFF2-40B4-BE49-F238E27FC236}">
                <a16:creationId xmlns:a16="http://schemas.microsoft.com/office/drawing/2014/main" id="{3C864889-6F7A-2047-A72F-E80941E2A42B}"/>
              </a:ext>
            </a:extLst>
          </p:cNvPr>
          <p:cNvSpPr txBox="1">
            <a:spLocks/>
          </p:cNvSpPr>
          <p:nvPr/>
        </p:nvSpPr>
        <p:spPr>
          <a:xfrm>
            <a:off x="513075" y="45418"/>
            <a:ext cx="12151885" cy="1421367"/>
          </a:xfrm>
          <a:prstGeom prst="rect">
            <a:avLst/>
          </a:prstGeom>
        </p:spPr>
        <p:txBody>
          <a:bodyPr anchor="ctr">
            <a:normAutofit/>
          </a:bodyPr>
          <a:lstStyle>
            <a:lvl1pPr algn="l" defTabSz="606438" rtl="0" eaLnBrk="1" latinLnBrk="0" hangingPunct="1">
              <a:spcBef>
                <a:spcPct val="0"/>
              </a:spcBef>
              <a:buNone/>
              <a:defRPr sz="4000" b="1" i="0" kern="1200" cap="all">
                <a:solidFill>
                  <a:srgbClr val="717879"/>
                </a:solidFill>
                <a:latin typeface="Arial" panose="020B0604020202020204" pitchFamily="34" charset="0"/>
                <a:ea typeface="+mj-ea"/>
                <a:cs typeface="Arial" panose="020B0604020202020204" pitchFamily="34" charset="0"/>
              </a:defRPr>
            </a:lvl1pPr>
          </a:lstStyle>
          <a:p>
            <a:pPr>
              <a:lnSpc>
                <a:spcPct val="85000"/>
              </a:lnSpc>
            </a:pPr>
            <a:r>
              <a:rPr lang="en-GB" sz="3600" dirty="0">
                <a:latin typeface="Calibri" panose="020F0502020204030204" pitchFamily="34" charset="0"/>
                <a:cs typeface="Calibri" panose="020F0502020204030204" pitchFamily="34" charset="0"/>
              </a:rPr>
              <a:t>SMALLER PORTIONS, HAPPIER CUSTOMERS </a:t>
            </a:r>
          </a:p>
          <a:p>
            <a:pPr>
              <a:lnSpc>
                <a:spcPct val="85000"/>
              </a:lnSpc>
            </a:pPr>
            <a:r>
              <a:rPr lang="en-GB" sz="3600" dirty="0">
                <a:latin typeface="Calibri" panose="020F0502020204030204" pitchFamily="34" charset="0"/>
                <a:cs typeface="Calibri" panose="020F0502020204030204" pitchFamily="34" charset="0"/>
              </a:rPr>
              <a:t>&amp; 72% LESS WASTE</a:t>
            </a:r>
          </a:p>
        </p:txBody>
      </p:sp>
      <p:sp>
        <p:nvSpPr>
          <p:cNvPr id="3" name="TextBox 2">
            <a:extLst>
              <a:ext uri="{FF2B5EF4-FFF2-40B4-BE49-F238E27FC236}">
                <a16:creationId xmlns:a16="http://schemas.microsoft.com/office/drawing/2014/main" id="{E4B70545-5702-244B-B16B-0FB56B320825}"/>
              </a:ext>
            </a:extLst>
          </p:cNvPr>
          <p:cNvSpPr txBox="1"/>
          <p:nvPr/>
        </p:nvSpPr>
        <p:spPr>
          <a:xfrm>
            <a:off x="779929" y="4649168"/>
            <a:ext cx="11022858" cy="2123658"/>
          </a:xfrm>
          <a:prstGeom prst="rect">
            <a:avLst/>
          </a:prstGeom>
          <a:noFill/>
        </p:spPr>
        <p:txBody>
          <a:bodyPr wrap="square" rtlCol="0">
            <a:spAutoFit/>
          </a:bodyPr>
          <a:lstStyle/>
          <a:p>
            <a:r>
              <a:rPr lang="en-GB" sz="2400" b="1" i="1" dirty="0">
                <a:solidFill>
                  <a:srgbClr val="E0D848"/>
                </a:solidFill>
                <a:latin typeface="Calibri" panose="020F0502020204030204" pitchFamily="34" charset="0"/>
                <a:cs typeface="Calibri" panose="020F0502020204030204" pitchFamily="34" charset="0"/>
              </a:rPr>
              <a:t>“The savings you make over a year, the improved experience of customers and better understanding and skills of kitchen staff really make this worth doing. You might think you don’t have the time… but you do. Once you get the buckets in the kitchen and brief the staff it really doesn’t take much time at all.” </a:t>
            </a:r>
            <a:br>
              <a:rPr lang="en-GB" i="1" dirty="0">
                <a:solidFill>
                  <a:schemeClr val="tx1">
                    <a:lumMod val="50000"/>
                  </a:schemeClr>
                </a:solidFill>
                <a:latin typeface="Calibri" panose="020F0502020204030204" pitchFamily="34" charset="0"/>
                <a:cs typeface="Calibri" panose="020F0502020204030204" pitchFamily="34" charset="0"/>
              </a:rPr>
            </a:br>
            <a:r>
              <a:rPr lang="en-GB" b="1" dirty="0">
                <a:solidFill>
                  <a:schemeClr val="bg1"/>
                </a:solidFill>
                <a:latin typeface="Calibri" panose="020F0502020204030204" pitchFamily="34" charset="0"/>
                <a:cs typeface="Calibri" panose="020F0502020204030204" pitchFamily="34" charset="0"/>
              </a:rPr>
              <a:t>Dave, Licensee</a:t>
            </a:r>
            <a:endParaRPr lang="en-GB" dirty="0">
              <a:solidFill>
                <a:schemeClr val="bg1"/>
              </a:solidFill>
              <a:latin typeface="Calibri" panose="020F0502020204030204" pitchFamily="34" charset="0"/>
              <a:cs typeface="Calibri" panose="020F0502020204030204" pitchFamily="34" charset="0"/>
            </a:endParaRPr>
          </a:p>
          <a:p>
            <a:endParaRPr lang="en-US" dirty="0">
              <a:latin typeface="Calibri" panose="020F0502020204030204" pitchFamily="34" charset="0"/>
            </a:endParaRPr>
          </a:p>
        </p:txBody>
      </p:sp>
      <p:pic>
        <p:nvPicPr>
          <p:cNvPr id="11" name="Picture 10">
            <a:extLst>
              <a:ext uri="{FF2B5EF4-FFF2-40B4-BE49-F238E27FC236}">
                <a16:creationId xmlns:a16="http://schemas.microsoft.com/office/drawing/2014/main" id="{9A23970A-CBA8-4045-85DA-564018DCE5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7" name="TextBox 16">
            <a:extLst>
              <a:ext uri="{FF2B5EF4-FFF2-40B4-BE49-F238E27FC236}">
                <a16:creationId xmlns:a16="http://schemas.microsoft.com/office/drawing/2014/main" id="{BBDFF256-5F7E-0E4D-B9D8-B19E171D0269}"/>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EXAMPLES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&amp; IMPACT</a:t>
            </a:r>
          </a:p>
        </p:txBody>
      </p:sp>
      <p:grpSp>
        <p:nvGrpSpPr>
          <p:cNvPr id="14" name="Group 13">
            <a:extLst>
              <a:ext uri="{FF2B5EF4-FFF2-40B4-BE49-F238E27FC236}">
                <a16:creationId xmlns:a16="http://schemas.microsoft.com/office/drawing/2014/main" id="{DC6D4375-B86F-FD4D-80C5-559D21C4E65D}"/>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6145F4CB-F458-BA41-A9E5-85EC0DB962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8" name="Picture 17" descr="A close up of a logo&#10;&#10;Description automatically generated">
              <a:extLst>
                <a:ext uri="{FF2B5EF4-FFF2-40B4-BE49-F238E27FC236}">
                  <a16:creationId xmlns:a16="http://schemas.microsoft.com/office/drawing/2014/main" id="{1FDF1242-B15F-6B48-A462-41E822BEA1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Tree>
    <p:extLst>
      <p:ext uri="{BB962C8B-B14F-4D97-AF65-F5344CB8AC3E}">
        <p14:creationId xmlns:p14="http://schemas.microsoft.com/office/powerpoint/2010/main" val="316926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A0F1CB-F990-D94C-8184-A7C4541F3FB6}"/>
              </a:ext>
            </a:extLst>
          </p:cNvPr>
          <p:cNvSpPr/>
          <p:nvPr/>
        </p:nvSpPr>
        <p:spPr>
          <a:xfrm>
            <a:off x="-13053" y="1412874"/>
            <a:ext cx="12218500" cy="5445125"/>
          </a:xfrm>
          <a:custGeom>
            <a:avLst/>
            <a:gdLst>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0 w 12218500"/>
              <a:gd name="connsiteY4" fmla="*/ 0 h 5445125"/>
              <a:gd name="connsiteX0" fmla="*/ 92 w 12218592"/>
              <a:gd name="connsiteY0" fmla="*/ 0 h 5445125"/>
              <a:gd name="connsiteX1" fmla="*/ 12218592 w 12218592"/>
              <a:gd name="connsiteY1" fmla="*/ 0 h 5445125"/>
              <a:gd name="connsiteX2" fmla="*/ 12218592 w 12218592"/>
              <a:gd name="connsiteY2" fmla="*/ 5445125 h 5445125"/>
              <a:gd name="connsiteX3" fmla="*/ 92 w 12218592"/>
              <a:gd name="connsiteY3" fmla="*/ 5445125 h 5445125"/>
              <a:gd name="connsiteX4" fmla="*/ 645157 w 12218592"/>
              <a:gd name="connsiteY4" fmla="*/ 2701926 h 5445125"/>
              <a:gd name="connsiteX5" fmla="*/ 92 w 12218592"/>
              <a:gd name="connsiteY5" fmla="*/ 0 h 5445125"/>
              <a:gd name="connsiteX0" fmla="*/ 182 w 12218682"/>
              <a:gd name="connsiteY0" fmla="*/ 0 h 5445125"/>
              <a:gd name="connsiteX1" fmla="*/ 12218682 w 12218682"/>
              <a:gd name="connsiteY1" fmla="*/ 0 h 5445125"/>
              <a:gd name="connsiteX2" fmla="*/ 12218682 w 12218682"/>
              <a:gd name="connsiteY2" fmla="*/ 5445125 h 5445125"/>
              <a:gd name="connsiteX3" fmla="*/ 182 w 12218682"/>
              <a:gd name="connsiteY3" fmla="*/ 5445125 h 5445125"/>
              <a:gd name="connsiteX4" fmla="*/ 645247 w 12218682"/>
              <a:gd name="connsiteY4" fmla="*/ 2701926 h 5445125"/>
              <a:gd name="connsiteX5" fmla="*/ 182 w 12218682"/>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45065 w 12218500"/>
              <a:gd name="connsiteY4" fmla="*/ 2701926 h 5445125"/>
              <a:gd name="connsiteX5" fmla="*/ 0 w 12218500"/>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45065 w 12218500"/>
              <a:gd name="connsiteY4" fmla="*/ 2701926 h 5445125"/>
              <a:gd name="connsiteX5" fmla="*/ 0 w 12218500"/>
              <a:gd name="connsiteY5" fmla="*/ 0 h 5445125"/>
              <a:gd name="connsiteX0" fmla="*/ 0 w 12218500"/>
              <a:gd name="connsiteY0" fmla="*/ 0 h 5445125"/>
              <a:gd name="connsiteX1" fmla="*/ 12218500 w 12218500"/>
              <a:gd name="connsiteY1" fmla="*/ 0 h 5445125"/>
              <a:gd name="connsiteX2" fmla="*/ 12218500 w 12218500"/>
              <a:gd name="connsiteY2" fmla="*/ 5445125 h 5445125"/>
              <a:gd name="connsiteX3" fmla="*/ 0 w 12218500"/>
              <a:gd name="connsiteY3" fmla="*/ 5445125 h 5445125"/>
              <a:gd name="connsiteX4" fmla="*/ 631618 w 12218500"/>
              <a:gd name="connsiteY4" fmla="*/ 2787172 h 5445125"/>
              <a:gd name="connsiteX5" fmla="*/ 0 w 12218500"/>
              <a:gd name="connsiteY5" fmla="*/ 0 h 544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500" h="5445125">
                <a:moveTo>
                  <a:pt x="0" y="0"/>
                </a:moveTo>
                <a:lnTo>
                  <a:pt x="12218500" y="0"/>
                </a:lnTo>
                <a:lnTo>
                  <a:pt x="12218500" y="5445125"/>
                </a:lnTo>
                <a:lnTo>
                  <a:pt x="0" y="5445125"/>
                </a:lnTo>
                <a:lnTo>
                  <a:pt x="631618" y="2787172"/>
                </a:lnTo>
                <a:lnTo>
                  <a:pt x="0" y="0"/>
                </a:lnTo>
                <a:close/>
              </a:path>
            </a:pathLst>
          </a:cu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9" name="Rectangle 8">
            <a:extLst>
              <a:ext uri="{FF2B5EF4-FFF2-40B4-BE49-F238E27FC236}">
                <a16:creationId xmlns:a16="http://schemas.microsoft.com/office/drawing/2014/main" id="{69A03993-03E2-4924-A12A-15B29374DAA6}"/>
              </a:ext>
            </a:extLst>
          </p:cNvPr>
          <p:cNvSpPr/>
          <p:nvPr/>
        </p:nvSpPr>
        <p:spPr>
          <a:xfrm>
            <a:off x="779929" y="1689905"/>
            <a:ext cx="7356699" cy="3323987"/>
          </a:xfrm>
          <a:prstGeom prst="rect">
            <a:avLst/>
          </a:prstGeom>
        </p:spPr>
        <p:txBody>
          <a:bodyPr wrap="square">
            <a:spAutoFit/>
          </a:bodyPr>
          <a:lstStyle/>
          <a:p>
            <a:pPr>
              <a:spcAft>
                <a:spcPts val="1200"/>
              </a:spcAft>
            </a:pPr>
            <a:r>
              <a:rPr lang="en-GB" sz="1900" b="1" dirty="0">
                <a:solidFill>
                  <a:schemeClr val="bg1"/>
                </a:solidFill>
                <a:latin typeface="Calibri" panose="020F0502020204030204" pitchFamily="34" charset="0"/>
                <a:cs typeface="Calibri" panose="020F0502020204030204" pitchFamily="34" charset="0"/>
              </a:rPr>
              <a:t>Measuring at The Harrington Arms, </a:t>
            </a:r>
            <a:r>
              <a:rPr lang="en-GB" sz="1900" b="1" dirty="0" err="1">
                <a:solidFill>
                  <a:schemeClr val="bg1"/>
                </a:solidFill>
                <a:latin typeface="Calibri" panose="020F0502020204030204" pitchFamily="34" charset="0"/>
                <a:cs typeface="Calibri" panose="020F0502020204030204" pitchFamily="34" charset="0"/>
              </a:rPr>
              <a:t>Gawsworth</a:t>
            </a:r>
            <a:r>
              <a:rPr lang="en-GB" sz="1900" b="1" dirty="0">
                <a:solidFill>
                  <a:schemeClr val="bg1"/>
                </a:solidFill>
                <a:latin typeface="Calibri" panose="020F0502020204030204" pitchFamily="34" charset="0"/>
                <a:cs typeface="Calibri" panose="020F0502020204030204" pitchFamily="34" charset="0"/>
              </a:rPr>
              <a:t>, led to a:</a:t>
            </a:r>
          </a:p>
          <a:p>
            <a:pPr marL="342900" indent="-342900">
              <a:spcAft>
                <a:spcPts val="1200"/>
              </a:spcAft>
              <a:buClr>
                <a:srgbClr val="E0D848"/>
              </a:buClr>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48% </a:t>
            </a:r>
            <a:r>
              <a:rPr lang="en-GB" sz="1900" dirty="0">
                <a:solidFill>
                  <a:schemeClr val="bg1"/>
                </a:solidFill>
                <a:latin typeface="Calibri" panose="020F0502020204030204" pitchFamily="34" charset="0"/>
                <a:cs typeface="Calibri" panose="020F0502020204030204" pitchFamily="34" charset="0"/>
              </a:rPr>
              <a:t>reduction in spoilage from tighter ordering, more manager oversite and buying smaller quantities.</a:t>
            </a:r>
          </a:p>
          <a:p>
            <a:pPr marL="342900" indent="-342900">
              <a:spcAft>
                <a:spcPts val="1200"/>
              </a:spcAft>
              <a:buClr>
                <a:srgbClr val="E0D848"/>
              </a:buClr>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31%</a:t>
            </a:r>
            <a:r>
              <a:rPr lang="en-GB" sz="1900" dirty="0">
                <a:solidFill>
                  <a:srgbClr val="E0D848"/>
                </a:solidFill>
                <a:latin typeface="Calibri" panose="020F0502020204030204" pitchFamily="34" charset="0"/>
                <a:cs typeface="Calibri" panose="020F0502020204030204" pitchFamily="34" charset="0"/>
              </a:rPr>
              <a:t> </a:t>
            </a:r>
            <a:r>
              <a:rPr lang="en-GB" sz="1900" dirty="0">
                <a:solidFill>
                  <a:schemeClr val="bg1"/>
                </a:solidFill>
                <a:latin typeface="Calibri" panose="020F0502020204030204" pitchFamily="34" charset="0"/>
                <a:cs typeface="Calibri" panose="020F0502020204030204" pitchFamily="34" charset="0"/>
              </a:rPr>
              <a:t>reduction in prep waste – mainly from switching from a knife to a peeler and buying pre-prepped </a:t>
            </a:r>
          </a:p>
          <a:p>
            <a:pPr marL="342900" indent="-342900">
              <a:spcAft>
                <a:spcPts val="1200"/>
              </a:spcAft>
              <a:buClr>
                <a:srgbClr val="E0D848"/>
              </a:buClr>
              <a:buFont typeface="Arial" panose="020B0604020202020204" pitchFamily="34" charset="0"/>
              <a:buChar char="•"/>
            </a:pPr>
            <a:r>
              <a:rPr lang="en-GB" sz="1900" b="1" dirty="0">
                <a:solidFill>
                  <a:srgbClr val="E0D848"/>
                </a:solidFill>
                <a:latin typeface="Calibri" panose="020F0502020204030204" pitchFamily="34" charset="0"/>
                <a:cs typeface="Calibri" panose="020F0502020204030204" pitchFamily="34" charset="0"/>
              </a:rPr>
              <a:t>28% </a:t>
            </a:r>
            <a:r>
              <a:rPr lang="en-GB" sz="1900" dirty="0">
                <a:solidFill>
                  <a:schemeClr val="bg1"/>
                </a:solidFill>
                <a:latin typeface="Calibri" panose="020F0502020204030204" pitchFamily="34" charset="0"/>
                <a:cs typeface="Calibri" panose="020F0502020204030204" pitchFamily="34" charset="0"/>
              </a:rPr>
              <a:t>reduction in plate waste from controlling portions more tightly, </a:t>
            </a:r>
            <a:br>
              <a:rPr lang="en-GB" sz="1900" dirty="0">
                <a:solidFill>
                  <a:schemeClr val="bg1"/>
                </a:solidFill>
                <a:latin typeface="Calibri" panose="020F0502020204030204" pitchFamily="34" charset="0"/>
                <a:cs typeface="Calibri" panose="020F0502020204030204" pitchFamily="34" charset="0"/>
              </a:rPr>
            </a:br>
            <a:r>
              <a:rPr lang="en-GB" sz="1900" dirty="0">
                <a:solidFill>
                  <a:schemeClr val="bg1"/>
                </a:solidFill>
                <a:latin typeface="Calibri" panose="020F0502020204030204" pitchFamily="34" charset="0"/>
                <a:cs typeface="Calibri" panose="020F0502020204030204" pitchFamily="34" charset="0"/>
              </a:rPr>
              <a:t>particularly chips, and offering smaller portion sizes of mains which elderly customers appreciated</a:t>
            </a:r>
          </a:p>
          <a:p>
            <a:pPr marL="800100" lvl="1" indent="-342900">
              <a:buFont typeface="Arial" panose="020B0604020202020204" pitchFamily="34" charset="0"/>
              <a:buChar char="•"/>
            </a:pPr>
            <a:endParaRPr lang="en-GB" dirty="0">
              <a:solidFill>
                <a:schemeClr val="bg1"/>
              </a:solidFill>
              <a:latin typeface="Arial" panose="020B0604020202020204" pitchFamily="34" charset="0"/>
            </a:endParaRPr>
          </a:p>
        </p:txBody>
      </p:sp>
      <p:sp>
        <p:nvSpPr>
          <p:cNvPr id="16" name="Title 1">
            <a:extLst>
              <a:ext uri="{FF2B5EF4-FFF2-40B4-BE49-F238E27FC236}">
                <a16:creationId xmlns:a16="http://schemas.microsoft.com/office/drawing/2014/main" id="{3C864889-6F7A-2047-A72F-E80941E2A42B}"/>
              </a:ext>
            </a:extLst>
          </p:cNvPr>
          <p:cNvSpPr txBox="1">
            <a:spLocks/>
          </p:cNvSpPr>
          <p:nvPr/>
        </p:nvSpPr>
        <p:spPr>
          <a:xfrm>
            <a:off x="489828" y="45417"/>
            <a:ext cx="12151885" cy="1421367"/>
          </a:xfrm>
          <a:prstGeom prst="rect">
            <a:avLst/>
          </a:prstGeom>
        </p:spPr>
        <p:txBody>
          <a:bodyPr anchor="ctr">
            <a:normAutofit/>
          </a:bodyPr>
          <a:lstStyle>
            <a:lvl1pPr algn="l" defTabSz="606438" rtl="0" eaLnBrk="1" latinLnBrk="0" hangingPunct="1">
              <a:spcBef>
                <a:spcPct val="0"/>
              </a:spcBef>
              <a:buNone/>
              <a:defRPr sz="4000" b="1" i="0" kern="1200" cap="all">
                <a:solidFill>
                  <a:srgbClr val="717879"/>
                </a:solidFill>
                <a:latin typeface="Arial" panose="020B0604020202020204" pitchFamily="34" charset="0"/>
                <a:ea typeface="+mj-ea"/>
                <a:cs typeface="Arial" panose="020B0604020202020204" pitchFamily="34" charset="0"/>
              </a:defRPr>
            </a:lvl1pPr>
          </a:lstStyle>
          <a:p>
            <a:pPr>
              <a:lnSpc>
                <a:spcPct val="85000"/>
              </a:lnSpc>
            </a:pPr>
            <a:r>
              <a:rPr lang="en-GB" sz="3600" dirty="0">
                <a:latin typeface="Calibri" panose="020F0502020204030204" pitchFamily="34" charset="0"/>
                <a:cs typeface="Calibri" panose="020F0502020204030204" pitchFamily="34" charset="0"/>
              </a:rPr>
              <a:t>MEASURING HELPS COUNTRY PUB </a:t>
            </a:r>
          </a:p>
          <a:p>
            <a:pPr>
              <a:lnSpc>
                <a:spcPct val="85000"/>
              </a:lnSpc>
            </a:pPr>
            <a:r>
              <a:rPr lang="en-GB" sz="3600" dirty="0">
                <a:latin typeface="Calibri" panose="020F0502020204030204" pitchFamily="34" charset="0"/>
                <a:cs typeface="Calibri" panose="020F0502020204030204" pitchFamily="34" charset="0"/>
              </a:rPr>
              <a:t>SAVE 11,000* PER YEAR</a:t>
            </a:r>
          </a:p>
        </p:txBody>
      </p:sp>
      <p:sp>
        <p:nvSpPr>
          <p:cNvPr id="3" name="TextBox 2">
            <a:extLst>
              <a:ext uri="{FF2B5EF4-FFF2-40B4-BE49-F238E27FC236}">
                <a16:creationId xmlns:a16="http://schemas.microsoft.com/office/drawing/2014/main" id="{E4B70545-5702-244B-B16B-0FB56B320825}"/>
              </a:ext>
            </a:extLst>
          </p:cNvPr>
          <p:cNvSpPr txBox="1"/>
          <p:nvPr/>
        </p:nvSpPr>
        <p:spPr>
          <a:xfrm>
            <a:off x="779929" y="4649168"/>
            <a:ext cx="10632142" cy="1754326"/>
          </a:xfrm>
          <a:prstGeom prst="rect">
            <a:avLst/>
          </a:prstGeom>
          <a:noFill/>
        </p:spPr>
        <p:txBody>
          <a:bodyPr wrap="square" rtlCol="0">
            <a:spAutoFit/>
          </a:bodyPr>
          <a:lstStyle/>
          <a:p>
            <a:r>
              <a:rPr lang="en-GB" sz="2400" b="1" i="1" dirty="0">
                <a:solidFill>
                  <a:srgbClr val="E0D848"/>
                </a:solidFill>
                <a:latin typeface="Calibri" panose="020F0502020204030204" pitchFamily="34" charset="0"/>
                <a:cs typeface="Calibri" panose="020F0502020204030204" pitchFamily="34" charset="0"/>
              </a:rPr>
              <a:t>“This was a good exercise with perfect timing. My advice to other pubs is definitely do it. The key is to enrol in the staff – it needs to be sold in the right way.”</a:t>
            </a:r>
          </a:p>
          <a:p>
            <a:r>
              <a:rPr lang="en-GB" b="1" dirty="0">
                <a:solidFill>
                  <a:schemeClr val="bg1"/>
                </a:solidFill>
                <a:latin typeface="Calibri" panose="020F0502020204030204" pitchFamily="34" charset="0"/>
                <a:cs typeface="Calibri" panose="020F0502020204030204" pitchFamily="34" charset="0"/>
              </a:rPr>
              <a:t>Andy Wightman, Licensee</a:t>
            </a:r>
          </a:p>
          <a:p>
            <a:endParaRPr lang="en-GB" sz="2400" b="1" i="1" dirty="0">
              <a:solidFill>
                <a:srgbClr val="E0D848"/>
              </a:solidFill>
              <a:latin typeface="Calibri" panose="020F0502020204030204" pitchFamily="34" charset="0"/>
              <a:cs typeface="Calibri" panose="020F0502020204030204" pitchFamily="34" charset="0"/>
            </a:endParaRPr>
          </a:p>
          <a:p>
            <a:endParaRPr lang="en-US" dirty="0">
              <a:latin typeface="Calibri" panose="020F0502020204030204" pitchFamily="34" charset="0"/>
            </a:endParaRPr>
          </a:p>
        </p:txBody>
      </p:sp>
      <p:sp>
        <p:nvSpPr>
          <p:cNvPr id="21" name="Rectangle 20">
            <a:extLst>
              <a:ext uri="{FF2B5EF4-FFF2-40B4-BE49-F238E27FC236}">
                <a16:creationId xmlns:a16="http://schemas.microsoft.com/office/drawing/2014/main" id="{689CC97E-8F4F-D142-B8DD-FC9757C6F3CB}"/>
              </a:ext>
            </a:extLst>
          </p:cNvPr>
          <p:cNvSpPr/>
          <p:nvPr/>
        </p:nvSpPr>
        <p:spPr>
          <a:xfrm>
            <a:off x="779929" y="5939494"/>
            <a:ext cx="7038061" cy="523220"/>
          </a:xfrm>
          <a:prstGeom prst="rect">
            <a:avLst/>
          </a:prstGeom>
        </p:spPr>
        <p:txBody>
          <a:bodyPr wrap="square">
            <a:spAutoFit/>
          </a:bodyPr>
          <a:lstStyle/>
          <a:p>
            <a:r>
              <a:rPr lang="en-GB" sz="1400" dirty="0">
                <a:solidFill>
                  <a:schemeClr val="bg1"/>
                </a:solidFill>
                <a:latin typeface="Calibri" panose="020F0502020204030204" pitchFamily="34" charset="0"/>
                <a:cs typeface="Calibri" panose="020F0502020204030204" pitchFamily="34" charset="0"/>
              </a:rPr>
              <a:t>*Estimated true cost of food waste to the business, including associated costs such as energy used in cooking and storage, staff time, waste disposal and water.</a:t>
            </a:r>
          </a:p>
        </p:txBody>
      </p:sp>
      <p:pic>
        <p:nvPicPr>
          <p:cNvPr id="22" name="Picture 21" descr="A picture containing sky, outdoor, grass, building&#10;&#10;Description automatically generated">
            <a:extLst>
              <a:ext uri="{FF2B5EF4-FFF2-40B4-BE49-F238E27FC236}">
                <a16:creationId xmlns:a16="http://schemas.microsoft.com/office/drawing/2014/main" id="{8D904CDD-7BA1-3A47-95D1-6B45D8212B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7971" y="1771899"/>
            <a:ext cx="3373197" cy="2616403"/>
          </a:xfrm>
          <a:prstGeom prst="rect">
            <a:avLst/>
          </a:prstGeom>
        </p:spPr>
      </p:pic>
      <p:pic>
        <p:nvPicPr>
          <p:cNvPr id="17" name="Picture 16">
            <a:extLst>
              <a:ext uri="{FF2B5EF4-FFF2-40B4-BE49-F238E27FC236}">
                <a16:creationId xmlns:a16="http://schemas.microsoft.com/office/drawing/2014/main" id="{F2F8773B-138D-9F40-A346-745CBAAFD5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8" name="TextBox 17">
            <a:extLst>
              <a:ext uri="{FF2B5EF4-FFF2-40B4-BE49-F238E27FC236}">
                <a16:creationId xmlns:a16="http://schemas.microsoft.com/office/drawing/2014/main" id="{C04F2DA3-95E3-7743-BC04-8DE6466CE048}"/>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EXAMPLES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&amp; IMPACT</a:t>
            </a:r>
          </a:p>
        </p:txBody>
      </p:sp>
      <p:grpSp>
        <p:nvGrpSpPr>
          <p:cNvPr id="14" name="Group 13">
            <a:extLst>
              <a:ext uri="{FF2B5EF4-FFF2-40B4-BE49-F238E27FC236}">
                <a16:creationId xmlns:a16="http://schemas.microsoft.com/office/drawing/2014/main" id="{86601DB4-C573-E247-A04D-F63934405C81}"/>
              </a:ext>
            </a:extLst>
          </p:cNvPr>
          <p:cNvGrpSpPr/>
          <p:nvPr/>
        </p:nvGrpSpPr>
        <p:grpSpPr>
          <a:xfrm>
            <a:off x="8978654" y="5926237"/>
            <a:ext cx="3026657" cy="751921"/>
            <a:chOff x="7599289" y="5693481"/>
            <a:chExt cx="4382874" cy="1088850"/>
          </a:xfrm>
        </p:grpSpPr>
        <p:pic>
          <p:nvPicPr>
            <p:cNvPr id="15" name="Picture 14" descr="WRAP_Logo.png">
              <a:extLst>
                <a:ext uri="{FF2B5EF4-FFF2-40B4-BE49-F238E27FC236}">
                  <a16:creationId xmlns:a16="http://schemas.microsoft.com/office/drawing/2014/main" id="{D4FE1920-1E45-6D4E-A44D-5FDB2E223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9" name="Picture 18" descr="A close up of a logo&#10;&#10;Description automatically generated">
              <a:extLst>
                <a:ext uri="{FF2B5EF4-FFF2-40B4-BE49-F238E27FC236}">
                  <a16:creationId xmlns:a16="http://schemas.microsoft.com/office/drawing/2014/main" id="{37E8F5D3-9132-784F-AF8E-A3ADE8DCB0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Tree>
    <p:extLst>
      <p:ext uri="{BB962C8B-B14F-4D97-AF65-F5344CB8AC3E}">
        <p14:creationId xmlns:p14="http://schemas.microsoft.com/office/powerpoint/2010/main" val="12665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 dark&#10;&#10;Description automatically generated">
            <a:extLst>
              <a:ext uri="{FF2B5EF4-FFF2-40B4-BE49-F238E27FC236}">
                <a16:creationId xmlns:a16="http://schemas.microsoft.com/office/drawing/2014/main" id="{BA7E1CE8-4F60-144B-BAAB-7028969B9B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E4F95606-AF70-9C43-8961-D9CAC56B9099}"/>
              </a:ext>
            </a:extLst>
          </p:cNvPr>
          <p:cNvSpPr>
            <a:spLocks noGrp="1"/>
          </p:cNvSpPr>
          <p:nvPr>
            <p:ph type="title"/>
          </p:nvPr>
        </p:nvSpPr>
        <p:spPr>
          <a:xfrm>
            <a:off x="1365251" y="596619"/>
            <a:ext cx="10515600" cy="1325563"/>
          </a:xfrm>
        </p:spPr>
        <p:txBody>
          <a:bodyPr>
            <a:normAutofit/>
          </a:bodyPr>
          <a:lstStyle/>
          <a:p>
            <a:r>
              <a:rPr lang="en-US" sz="3600" b="1" dirty="0">
                <a:solidFill>
                  <a:srgbClr val="E0D848"/>
                </a:solidFill>
                <a:latin typeface="+mn-lt"/>
              </a:rPr>
              <a:t>TAKE A STAND AGAINST WASTED FOOD</a:t>
            </a:r>
          </a:p>
        </p:txBody>
      </p:sp>
      <p:sp>
        <p:nvSpPr>
          <p:cNvPr id="3" name="Content Placeholder 2">
            <a:extLst>
              <a:ext uri="{FF2B5EF4-FFF2-40B4-BE49-F238E27FC236}">
                <a16:creationId xmlns:a16="http://schemas.microsoft.com/office/drawing/2014/main" id="{4458DE19-5B40-0E49-ABFB-38764951C662}"/>
              </a:ext>
            </a:extLst>
          </p:cNvPr>
          <p:cNvSpPr>
            <a:spLocks noGrp="1"/>
          </p:cNvSpPr>
          <p:nvPr>
            <p:ph sz="half" idx="1"/>
          </p:nvPr>
        </p:nvSpPr>
        <p:spPr>
          <a:xfrm>
            <a:off x="1365251" y="2046270"/>
            <a:ext cx="9463616" cy="4044396"/>
          </a:xfrm>
        </p:spPr>
        <p:txBody>
          <a:bodyPr>
            <a:normAutofit/>
          </a:bodyPr>
          <a:lstStyle/>
          <a:p>
            <a:pPr marL="0" indent="0">
              <a:spcBef>
                <a:spcPts val="0"/>
              </a:spcBef>
              <a:spcAft>
                <a:spcPts val="600"/>
              </a:spcAft>
              <a:buNone/>
            </a:pPr>
            <a:r>
              <a:rPr lang="en-US" sz="2400" dirty="0">
                <a:solidFill>
                  <a:schemeClr val="bg1"/>
                </a:solidFill>
                <a:latin typeface="+mn-lt"/>
                <a:cs typeface="Arial" panose="020B0604020202020204" pitchFamily="34" charset="0"/>
              </a:rPr>
              <a:t>We can all be Guardians of Grub and make wasted food a thing of the past. Using Guardians of Grub tools will help to:</a:t>
            </a:r>
          </a:p>
          <a:p>
            <a:pPr marL="800100" lvl="1" indent="-342900">
              <a:spcBef>
                <a:spcPts val="0"/>
              </a:spcBef>
              <a:spcAft>
                <a:spcPts val="600"/>
              </a:spcAft>
            </a:pPr>
            <a:r>
              <a:rPr lang="en-US" dirty="0">
                <a:solidFill>
                  <a:schemeClr val="bg1"/>
                </a:solidFill>
                <a:latin typeface="+mn-lt"/>
                <a:cs typeface="Arial" panose="020B0604020202020204" pitchFamily="34" charset="0"/>
              </a:rPr>
              <a:t>Protect your profit</a:t>
            </a:r>
          </a:p>
          <a:p>
            <a:pPr marL="800100" lvl="1" indent="-342900">
              <a:spcBef>
                <a:spcPts val="0"/>
              </a:spcBef>
              <a:spcAft>
                <a:spcPts val="600"/>
              </a:spcAft>
            </a:pPr>
            <a:r>
              <a:rPr lang="en-US" dirty="0">
                <a:solidFill>
                  <a:schemeClr val="bg1"/>
                </a:solidFill>
                <a:latin typeface="+mn-lt"/>
                <a:cs typeface="Arial" panose="020B0604020202020204" pitchFamily="34" charset="0"/>
              </a:rPr>
              <a:t>Protect our planet</a:t>
            </a:r>
          </a:p>
          <a:p>
            <a:pPr marL="800100" lvl="1" indent="-342900">
              <a:spcBef>
                <a:spcPts val="0"/>
              </a:spcBef>
              <a:spcAft>
                <a:spcPts val="600"/>
              </a:spcAft>
            </a:pPr>
            <a:r>
              <a:rPr lang="en-US" dirty="0">
                <a:solidFill>
                  <a:schemeClr val="bg1"/>
                </a:solidFill>
                <a:latin typeface="+mn-lt"/>
                <a:cs typeface="Arial" panose="020B0604020202020204" pitchFamily="34" charset="0"/>
              </a:rPr>
              <a:t>Feed people not bins</a:t>
            </a:r>
          </a:p>
          <a:p>
            <a:pPr marL="0" indent="0">
              <a:spcBef>
                <a:spcPts val="0"/>
              </a:spcBef>
              <a:spcAft>
                <a:spcPts val="600"/>
              </a:spcAft>
              <a:buNone/>
            </a:pPr>
            <a:r>
              <a:rPr lang="en-US" sz="2400" dirty="0">
                <a:solidFill>
                  <a:schemeClr val="bg1"/>
                </a:solidFill>
                <a:latin typeface="+mn-lt"/>
                <a:cs typeface="Arial" panose="020B0604020202020204" pitchFamily="34" charset="0"/>
              </a:rPr>
              <a:t>This presentation will explain </a:t>
            </a:r>
            <a:r>
              <a:rPr lang="en-US" sz="2400" b="1" dirty="0">
                <a:solidFill>
                  <a:schemeClr val="bg1"/>
                </a:solidFill>
                <a:latin typeface="+mn-lt"/>
                <a:cs typeface="Arial" panose="020B0604020202020204" pitchFamily="34" charset="0"/>
              </a:rPr>
              <a:t>why we should care </a:t>
            </a:r>
            <a:r>
              <a:rPr lang="en-US" sz="2400" dirty="0">
                <a:solidFill>
                  <a:schemeClr val="bg1"/>
                </a:solidFill>
                <a:latin typeface="+mn-lt"/>
                <a:cs typeface="Arial" panose="020B0604020202020204" pitchFamily="34" charset="0"/>
              </a:rPr>
              <a:t>about wasted food, </a:t>
            </a:r>
            <a:r>
              <a:rPr lang="en-US" sz="2400" b="1" dirty="0">
                <a:solidFill>
                  <a:schemeClr val="bg1"/>
                </a:solidFill>
                <a:latin typeface="+mn-lt"/>
                <a:cs typeface="Arial" panose="020B0604020202020204" pitchFamily="34" charset="0"/>
              </a:rPr>
              <a:t>what we can do </a:t>
            </a:r>
            <a:r>
              <a:rPr lang="en-US" sz="2400" dirty="0">
                <a:solidFill>
                  <a:schemeClr val="bg1"/>
                </a:solidFill>
                <a:latin typeface="+mn-lt"/>
                <a:cs typeface="Arial" panose="020B0604020202020204" pitchFamily="34" charset="0"/>
              </a:rPr>
              <a:t>to tackle it and the how the Guardians of Grub resources can help. </a:t>
            </a:r>
          </a:p>
        </p:txBody>
      </p:sp>
      <p:pic>
        <p:nvPicPr>
          <p:cNvPr id="7" name="Picture 6" descr="A close up of a logo&#10;&#10;Description automatically generated">
            <a:extLst>
              <a:ext uri="{FF2B5EF4-FFF2-40B4-BE49-F238E27FC236}">
                <a16:creationId xmlns:a16="http://schemas.microsoft.com/office/drawing/2014/main" id="{84F7307C-70C8-1145-B62F-6FA419C37EFF}"/>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6987"/>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131002" y="5926237"/>
            <a:ext cx="1874309" cy="751921"/>
          </a:xfrm>
          <a:prstGeom prst="rect">
            <a:avLst/>
          </a:prstGeom>
        </p:spPr>
      </p:pic>
      <p:pic>
        <p:nvPicPr>
          <p:cNvPr id="10" name="Picture 9" descr="WRAP_Logo.png">
            <a:extLst>
              <a:ext uri="{FF2B5EF4-FFF2-40B4-BE49-F238E27FC236}">
                <a16:creationId xmlns:a16="http://schemas.microsoft.com/office/drawing/2014/main" id="{2AECF2AA-F9CD-0948-B564-A07483EC62DA}"/>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8978654" y="6192297"/>
            <a:ext cx="1087680" cy="404836"/>
          </a:xfrm>
          <a:prstGeom prst="rect">
            <a:avLst/>
          </a:prstGeom>
          <a:effectLst/>
        </p:spPr>
      </p:pic>
    </p:spTree>
    <p:extLst>
      <p:ext uri="{BB962C8B-B14F-4D97-AF65-F5344CB8AC3E}">
        <p14:creationId xmlns:p14="http://schemas.microsoft.com/office/powerpoint/2010/main" val="419878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 dark&#10;&#10;Description automatically generated">
            <a:extLst>
              <a:ext uri="{FF2B5EF4-FFF2-40B4-BE49-F238E27FC236}">
                <a16:creationId xmlns:a16="http://schemas.microsoft.com/office/drawing/2014/main" id="{BA7E1CE8-4F60-144B-BAAB-7028969B9B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980"/>
            <a:ext cx="12192000" cy="6858001"/>
          </a:xfrm>
          <a:prstGeom prst="rect">
            <a:avLst/>
          </a:prstGeom>
        </p:spPr>
      </p:pic>
      <p:sp>
        <p:nvSpPr>
          <p:cNvPr id="2" name="Title 1">
            <a:extLst>
              <a:ext uri="{FF2B5EF4-FFF2-40B4-BE49-F238E27FC236}">
                <a16:creationId xmlns:a16="http://schemas.microsoft.com/office/drawing/2014/main" id="{E4F95606-AF70-9C43-8961-D9CAC56B9099}"/>
              </a:ext>
            </a:extLst>
          </p:cNvPr>
          <p:cNvSpPr>
            <a:spLocks noGrp="1"/>
          </p:cNvSpPr>
          <p:nvPr>
            <p:ph type="title"/>
          </p:nvPr>
        </p:nvSpPr>
        <p:spPr>
          <a:xfrm>
            <a:off x="1365251" y="596619"/>
            <a:ext cx="10515600" cy="1325563"/>
          </a:xfrm>
        </p:spPr>
        <p:txBody>
          <a:bodyPr>
            <a:normAutofit/>
          </a:bodyPr>
          <a:lstStyle/>
          <a:p>
            <a:r>
              <a:rPr lang="en-US" sz="3600" b="1" dirty="0">
                <a:solidFill>
                  <a:srgbClr val="E0D848"/>
                </a:solidFill>
                <a:latin typeface="Calibri" panose="020F0502020204030204" pitchFamily="34" charset="0"/>
              </a:rPr>
              <a:t>WHAT IS OUR COMMITMENT TO TAKE ACTION ON WASTED FOOD? </a:t>
            </a:r>
          </a:p>
        </p:txBody>
      </p:sp>
      <p:sp>
        <p:nvSpPr>
          <p:cNvPr id="3" name="Content Placeholder 2">
            <a:extLst>
              <a:ext uri="{FF2B5EF4-FFF2-40B4-BE49-F238E27FC236}">
                <a16:creationId xmlns:a16="http://schemas.microsoft.com/office/drawing/2014/main" id="{4458DE19-5B40-0E49-ABFB-38764951C662}"/>
              </a:ext>
            </a:extLst>
          </p:cNvPr>
          <p:cNvSpPr>
            <a:spLocks noGrp="1"/>
          </p:cNvSpPr>
          <p:nvPr>
            <p:ph sz="half" idx="1"/>
          </p:nvPr>
        </p:nvSpPr>
        <p:spPr>
          <a:xfrm>
            <a:off x="1365251" y="2046270"/>
            <a:ext cx="9463616" cy="4044396"/>
          </a:xfrm>
        </p:spPr>
        <p:txBody>
          <a:bodyPr>
            <a:noAutofit/>
          </a:bodyPr>
          <a:lstStyle/>
          <a:p>
            <a:r>
              <a:rPr lang="en-GB" sz="2000" b="1" dirty="0">
                <a:solidFill>
                  <a:srgbClr val="E0D848"/>
                </a:solidFill>
                <a:latin typeface="Calibri" panose="020F0502020204030204" pitchFamily="34" charset="0"/>
                <a:cs typeface="Calibri" panose="020F0502020204030204" pitchFamily="34" charset="0"/>
              </a:rPr>
              <a:t>Step 1. </a:t>
            </a:r>
            <a:r>
              <a:rPr lang="en-GB" sz="2000" dirty="0">
                <a:solidFill>
                  <a:schemeClr val="bg1"/>
                </a:solidFill>
                <a:latin typeface="Calibri" panose="020F0502020204030204" pitchFamily="34" charset="0"/>
                <a:cs typeface="Calibri" panose="020F0502020204030204" pitchFamily="34" charset="0"/>
              </a:rPr>
              <a:t>As a business, we will join</a:t>
            </a:r>
            <a:r>
              <a:rPr lang="en-GB" sz="2000" dirty="0">
                <a:solidFill>
                  <a:srgbClr val="E0D848"/>
                </a:solidFill>
                <a:latin typeface="Calibri" panose="020F0502020204030204" pitchFamily="34" charset="0"/>
                <a:cs typeface="Calibri" panose="020F0502020204030204" pitchFamily="34" charset="0"/>
              </a:rPr>
              <a:t>*</a:t>
            </a:r>
            <a:r>
              <a:rPr lang="en-GB" sz="2000" dirty="0">
                <a:solidFill>
                  <a:schemeClr val="bg1"/>
                </a:solidFill>
                <a:latin typeface="Calibri" panose="020F0502020204030204" pitchFamily="34" charset="0"/>
                <a:cs typeface="Calibri" panose="020F0502020204030204" pitchFamily="34" charset="0"/>
              </a:rPr>
              <a:t> the campaign at  </a:t>
            </a:r>
            <a:r>
              <a:rPr lang="en-GB" sz="2000" dirty="0">
                <a:solidFill>
                  <a:srgbClr val="E0D84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guardiansofgrub.com</a:t>
            </a:r>
            <a:r>
              <a:rPr lang="en-GB" sz="2000" dirty="0">
                <a:solidFill>
                  <a:srgbClr val="E0D848"/>
                </a:solidFill>
                <a:latin typeface="Calibri" panose="020F0502020204030204" pitchFamily="34" charset="0"/>
                <a:cs typeface="Calibri" panose="020F0502020204030204" pitchFamily="34" charset="0"/>
              </a:rPr>
              <a:t> </a:t>
            </a:r>
            <a:r>
              <a:rPr lang="en-GB" sz="2000" dirty="0">
                <a:solidFill>
                  <a:schemeClr val="bg1"/>
                </a:solidFill>
                <a:latin typeface="Calibri" panose="020F0502020204030204" pitchFamily="34" charset="0"/>
                <a:cs typeface="Calibri" panose="020F0502020204030204" pitchFamily="34" charset="0"/>
              </a:rPr>
              <a:t>by signing the </a:t>
            </a:r>
            <a:r>
              <a:rPr lang="en-GB" sz="2000" dirty="0">
                <a:solidFill>
                  <a:srgbClr val="E0D848"/>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pledge </a:t>
            </a:r>
            <a:r>
              <a:rPr lang="en-GB" sz="2000" dirty="0">
                <a:solidFill>
                  <a:schemeClr val="bg1"/>
                </a:solidFill>
                <a:latin typeface="Calibri" panose="020F0502020204030204" pitchFamily="34" charset="0"/>
                <a:cs typeface="Calibri" panose="020F0502020204030204" pitchFamily="34" charset="0"/>
              </a:rPr>
              <a:t>and downloading the free</a:t>
            </a:r>
            <a:r>
              <a:rPr lang="en-GB" sz="2000" dirty="0">
                <a:solidFill>
                  <a:srgbClr val="E0D848"/>
                </a:solidFill>
                <a:latin typeface="Calibri" panose="020F0502020204030204" pitchFamily="34" charset="0"/>
                <a:cs typeface="Calibri" panose="020F0502020204030204" pitchFamily="34" charset="0"/>
              </a:rPr>
              <a:t> </a:t>
            </a:r>
            <a:r>
              <a:rPr lang="en-GB" sz="2000" dirty="0">
                <a:solidFill>
                  <a:srgbClr val="E0D848"/>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resources</a:t>
            </a:r>
            <a:r>
              <a:rPr lang="en-GB" sz="2000" dirty="0">
                <a:solidFill>
                  <a:srgbClr val="E0D848"/>
                </a:solidFill>
                <a:latin typeface="Calibri" panose="020F0502020204030204" pitchFamily="34" charset="0"/>
                <a:cs typeface="Calibri" panose="020F0502020204030204" pitchFamily="34" charset="0"/>
              </a:rPr>
              <a:t> </a:t>
            </a:r>
            <a:r>
              <a:rPr lang="en-GB" sz="2000" dirty="0">
                <a:solidFill>
                  <a:schemeClr val="bg1"/>
                </a:solidFill>
                <a:latin typeface="Calibri" panose="020F0502020204030204" pitchFamily="34" charset="0"/>
                <a:cs typeface="Calibri" panose="020F0502020204030204" pitchFamily="34" charset="0"/>
              </a:rPr>
              <a:t>and tools to measure our food waste and shout about how and why we support the Guardians of Grub campaign.</a:t>
            </a:r>
          </a:p>
          <a:p>
            <a:r>
              <a:rPr lang="en-GB" sz="2000" b="1" dirty="0">
                <a:solidFill>
                  <a:srgbClr val="E0D848"/>
                </a:solidFill>
                <a:latin typeface="Calibri" panose="020F0502020204030204" pitchFamily="34" charset="0"/>
                <a:cs typeface="Calibri" panose="020F0502020204030204" pitchFamily="34" charset="0"/>
              </a:rPr>
              <a:t>Step 2. </a:t>
            </a:r>
            <a:r>
              <a:rPr lang="en-GB" sz="2000" dirty="0">
                <a:solidFill>
                  <a:schemeClr val="bg1"/>
                </a:solidFill>
                <a:latin typeface="Calibri" panose="020F0502020204030204" pitchFamily="34" charset="0"/>
                <a:cs typeface="Calibri" panose="020F0502020204030204" pitchFamily="34" charset="0"/>
              </a:rPr>
              <a:t>We will appoint a Guardians of Grub Champion and will regularly review our food waste figures. We will share our learnings on reducing wasted food and support Guardians of Grub to rise up against food waste.</a:t>
            </a:r>
          </a:p>
          <a:p>
            <a:r>
              <a:rPr lang="en-GB" sz="2000" b="1" dirty="0">
                <a:solidFill>
                  <a:srgbClr val="E0D848"/>
                </a:solidFill>
                <a:latin typeface="Calibri" panose="020F0502020204030204" pitchFamily="34" charset="0"/>
                <a:cs typeface="Calibri" panose="020F0502020204030204" pitchFamily="34" charset="0"/>
              </a:rPr>
              <a:t>Step 3. </a:t>
            </a:r>
            <a:r>
              <a:rPr lang="en-GB" sz="2000" dirty="0">
                <a:solidFill>
                  <a:schemeClr val="bg1"/>
                </a:solidFill>
                <a:latin typeface="Calibri" panose="020F0502020204030204" pitchFamily="34" charset="0"/>
                <a:cs typeface="Calibri" panose="020F0502020204030204" pitchFamily="34" charset="0"/>
              </a:rPr>
              <a:t>We commit to setting a food waste reduction target, measuring and taking action to reduce our wasted food.  We will get our kitchens briefed and set up to measure using Guardians of Grub </a:t>
            </a:r>
            <a:r>
              <a:rPr lang="en-GB" sz="2000" dirty="0">
                <a:solidFill>
                  <a:srgbClr val="E0D848"/>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operational resources </a:t>
            </a:r>
            <a:r>
              <a:rPr lang="en-GB" sz="2000" dirty="0">
                <a:solidFill>
                  <a:schemeClr val="bg1"/>
                </a:solidFill>
                <a:latin typeface="Calibri" panose="020F0502020204030204" pitchFamily="34" charset="0"/>
                <a:cs typeface="Calibri" panose="020F0502020204030204" pitchFamily="34" charset="0"/>
              </a:rPr>
              <a:t>and will use the </a:t>
            </a:r>
            <a:r>
              <a:rPr lang="en-GB" sz="2000" dirty="0">
                <a:solidFill>
                  <a:srgbClr val="E0D848"/>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Campaign Guide </a:t>
            </a:r>
            <a:r>
              <a:rPr lang="en-GB" sz="2000" dirty="0">
                <a:solidFill>
                  <a:schemeClr val="bg1"/>
                </a:solidFill>
                <a:latin typeface="Calibri" panose="020F0502020204030204" pitchFamily="34" charset="0"/>
                <a:cs typeface="Calibri" panose="020F0502020204030204" pitchFamily="34" charset="0"/>
              </a:rPr>
              <a:t>to encourage others to take part.</a:t>
            </a:r>
            <a:endParaRPr lang="en-GB" sz="2000" b="1" dirty="0">
              <a:solidFill>
                <a:schemeClr val="bg1"/>
              </a:solidFill>
              <a:latin typeface="Calibri" panose="020F0502020204030204" pitchFamily="34" charset="0"/>
              <a:cs typeface="Calibri" panose="020F0502020204030204" pitchFamily="34" charset="0"/>
            </a:endParaRPr>
          </a:p>
          <a:p>
            <a:endParaRPr lang="en-GB" sz="2000" dirty="0">
              <a:solidFill>
                <a:srgbClr val="E0D848"/>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5E1A89B-232E-5544-B105-E951DE160408}"/>
              </a:ext>
            </a:extLst>
          </p:cNvPr>
          <p:cNvSpPr txBox="1"/>
          <p:nvPr/>
        </p:nvSpPr>
        <p:spPr>
          <a:xfrm>
            <a:off x="1363133" y="6036517"/>
            <a:ext cx="5832700" cy="523220"/>
          </a:xfrm>
          <a:prstGeom prst="rect">
            <a:avLst/>
          </a:prstGeom>
          <a:noFill/>
        </p:spPr>
        <p:txBody>
          <a:bodyPr wrap="square" rtlCol="0">
            <a:spAutoFit/>
          </a:bodyPr>
          <a:lstStyle/>
          <a:p>
            <a:pPr lvl="0"/>
            <a:r>
              <a:rPr lang="en-GB" sz="1400" dirty="0">
                <a:solidFill>
                  <a:srgbClr val="E0D848"/>
                </a:solidFill>
                <a:latin typeface="Calibri" panose="020F0502020204030204" pitchFamily="34" charset="0"/>
                <a:cs typeface="Calibri" panose="020F0502020204030204" pitchFamily="34" charset="0"/>
              </a:rPr>
              <a:t>* WRAP will share hints, tips and advice for reducing our food waste as well as exclusive content and support. </a:t>
            </a:r>
          </a:p>
        </p:txBody>
      </p:sp>
      <p:pic>
        <p:nvPicPr>
          <p:cNvPr id="10" name="Picture 9" descr="A close up of a logo&#10;&#10;Description automatically generated">
            <a:extLst>
              <a:ext uri="{FF2B5EF4-FFF2-40B4-BE49-F238E27FC236}">
                <a16:creationId xmlns:a16="http://schemas.microsoft.com/office/drawing/2014/main" id="{13944918-3A90-E942-8AF1-223E143827A1}"/>
              </a:ext>
            </a:extLst>
          </p:cNvPr>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6987"/>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131002" y="5926237"/>
            <a:ext cx="1874309" cy="751921"/>
          </a:xfrm>
          <a:prstGeom prst="rect">
            <a:avLst/>
          </a:prstGeom>
        </p:spPr>
      </p:pic>
      <p:pic>
        <p:nvPicPr>
          <p:cNvPr id="12" name="Picture 11" descr="WRAP_Logo.png">
            <a:extLst>
              <a:ext uri="{FF2B5EF4-FFF2-40B4-BE49-F238E27FC236}">
                <a16:creationId xmlns:a16="http://schemas.microsoft.com/office/drawing/2014/main" id="{9FC46563-3ECA-CE46-9A42-A6BABE9471C1}"/>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8978654" y="6192297"/>
            <a:ext cx="1087680" cy="404836"/>
          </a:xfrm>
          <a:prstGeom prst="rect">
            <a:avLst/>
          </a:prstGeom>
          <a:effectLst/>
        </p:spPr>
      </p:pic>
    </p:spTree>
    <p:extLst>
      <p:ext uri="{BB962C8B-B14F-4D97-AF65-F5344CB8AC3E}">
        <p14:creationId xmlns:p14="http://schemas.microsoft.com/office/powerpoint/2010/main" val="1254145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 dark&#10;&#10;Description automatically generated">
            <a:extLst>
              <a:ext uri="{FF2B5EF4-FFF2-40B4-BE49-F238E27FC236}">
                <a16:creationId xmlns:a16="http://schemas.microsoft.com/office/drawing/2014/main" id="{C7CB668C-524B-E94B-B949-5557E47675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D888373A-86FE-4AA8-8058-1A97752E5336}"/>
              </a:ext>
            </a:extLst>
          </p:cNvPr>
          <p:cNvSpPr/>
          <p:nvPr/>
        </p:nvSpPr>
        <p:spPr>
          <a:xfrm>
            <a:off x="-1" y="-171415"/>
            <a:ext cx="12191999" cy="70294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GB" sz="2000" dirty="0">
              <a:solidFill>
                <a:srgbClr val="E0D848"/>
              </a:solidFill>
              <a:latin typeface="Arial"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29B6F6EE-98BC-40E4-A174-E67403332F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2090" y="1569983"/>
            <a:ext cx="3767820" cy="3718034"/>
          </a:xfrm>
          <a:prstGeom prst="rect">
            <a:avLst/>
          </a:prstGeom>
        </p:spPr>
      </p:pic>
      <p:sp>
        <p:nvSpPr>
          <p:cNvPr id="8" name="TextBox 7">
            <a:extLst>
              <a:ext uri="{FF2B5EF4-FFF2-40B4-BE49-F238E27FC236}">
                <a16:creationId xmlns:a16="http://schemas.microsoft.com/office/drawing/2014/main" id="{FA62C294-C103-524D-9630-C6465F3CD5F1}"/>
              </a:ext>
            </a:extLst>
          </p:cNvPr>
          <p:cNvSpPr txBox="1"/>
          <p:nvPr/>
        </p:nvSpPr>
        <p:spPr>
          <a:xfrm>
            <a:off x="-107375" y="6071270"/>
            <a:ext cx="12406745" cy="400110"/>
          </a:xfrm>
          <a:prstGeom prst="rect">
            <a:avLst/>
          </a:prstGeom>
          <a:noFill/>
        </p:spPr>
        <p:txBody>
          <a:bodyPr wrap="square" rtlCol="0">
            <a:spAutoFit/>
          </a:bodyPr>
          <a:lstStyle/>
          <a:p>
            <a:pPr algn="ctr"/>
            <a:r>
              <a:rPr lang="en-GB" sz="2000" dirty="0">
                <a:solidFill>
                  <a:srgbClr val="E0D848"/>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guardiansofgrub.com</a:t>
            </a:r>
            <a:r>
              <a:rPr lang="en-GB" sz="2000" dirty="0">
                <a:solidFill>
                  <a:srgbClr val="E0D848"/>
                </a:solidFill>
                <a:latin typeface="Calibri" panose="020F0502020204030204" pitchFamily="34" charset="0"/>
                <a:cs typeface="Calibri" panose="020F0502020204030204" pitchFamily="34" charset="0"/>
              </a:rPr>
              <a:t>    #</a:t>
            </a:r>
            <a:r>
              <a:rPr lang="en-GB" sz="2000" dirty="0" err="1">
                <a:solidFill>
                  <a:srgbClr val="E0D848"/>
                </a:solidFill>
                <a:latin typeface="Calibri" panose="020F0502020204030204" pitchFamily="34" charset="0"/>
                <a:cs typeface="Calibri" panose="020F0502020204030204" pitchFamily="34" charset="0"/>
              </a:rPr>
              <a:t>GuardiansOfGrub</a:t>
            </a:r>
            <a:r>
              <a:rPr lang="en-GB" sz="2000" dirty="0">
                <a:solidFill>
                  <a:srgbClr val="E0D848"/>
                </a:solidFill>
                <a:latin typeface="Calibri" panose="020F0502020204030204" pitchFamily="34" charset="0"/>
                <a:cs typeface="Calibri" panose="020F0502020204030204" pitchFamily="34" charset="0"/>
              </a:rPr>
              <a:t>  guardiansofgrub@wrap.org.uk</a:t>
            </a:r>
          </a:p>
        </p:txBody>
      </p:sp>
    </p:spTree>
    <p:extLst>
      <p:ext uri="{BB962C8B-B14F-4D97-AF65-F5344CB8AC3E}">
        <p14:creationId xmlns:p14="http://schemas.microsoft.com/office/powerpoint/2010/main" val="253914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12" name="Picture 11" descr="A picture containing person, sitting, man&#10;&#10;Description automatically generated">
            <a:extLst>
              <a:ext uri="{FF2B5EF4-FFF2-40B4-BE49-F238E27FC236}">
                <a16:creationId xmlns:a16="http://schemas.microsoft.com/office/drawing/2014/main" id="{2794CAB1-5151-4379-954C-8DB7601CF9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5263"/>
            <a:ext cx="5506063" cy="6332737"/>
          </a:xfrm>
          <a:prstGeom prst="rect">
            <a:avLst/>
          </a:prstGeom>
        </p:spPr>
      </p:pic>
      <p:grpSp>
        <p:nvGrpSpPr>
          <p:cNvPr id="7" name="Group 6">
            <a:extLst>
              <a:ext uri="{FF2B5EF4-FFF2-40B4-BE49-F238E27FC236}">
                <a16:creationId xmlns:a16="http://schemas.microsoft.com/office/drawing/2014/main" id="{D03E1198-037C-3141-A747-CD469C8F25A4}"/>
              </a:ext>
            </a:extLst>
          </p:cNvPr>
          <p:cNvGrpSpPr/>
          <p:nvPr/>
        </p:nvGrpSpPr>
        <p:grpSpPr>
          <a:xfrm>
            <a:off x="8978654" y="5926237"/>
            <a:ext cx="3026657" cy="751921"/>
            <a:chOff x="7599289" y="5693481"/>
            <a:chExt cx="4382874" cy="1088850"/>
          </a:xfrm>
        </p:grpSpPr>
        <p:pic>
          <p:nvPicPr>
            <p:cNvPr id="8" name="Picture 7" descr="WRAP_Logo.png">
              <a:extLst>
                <a:ext uri="{FF2B5EF4-FFF2-40B4-BE49-F238E27FC236}">
                  <a16:creationId xmlns:a16="http://schemas.microsoft.com/office/drawing/2014/main" id="{31BB2E55-19F4-444A-A5BB-7E2C087F46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9" name="Picture 8" descr="A close up of a logo&#10;&#10;Description automatically generated">
              <a:extLst>
                <a:ext uri="{FF2B5EF4-FFF2-40B4-BE49-F238E27FC236}">
                  <a16:creationId xmlns:a16="http://schemas.microsoft.com/office/drawing/2014/main" id="{A7E46C92-C435-3A44-9BF2-2B7756B0E5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16" name="TextBox 15">
            <a:extLst>
              <a:ext uri="{FF2B5EF4-FFF2-40B4-BE49-F238E27FC236}">
                <a16:creationId xmlns:a16="http://schemas.microsoft.com/office/drawing/2014/main" id="{64DF9383-9BE1-B844-AA9D-66B391D590A4}"/>
              </a:ext>
            </a:extLst>
          </p:cNvPr>
          <p:cNvSpPr txBox="1"/>
          <p:nvPr/>
        </p:nvSpPr>
        <p:spPr>
          <a:xfrm>
            <a:off x="4192934" y="1682639"/>
            <a:ext cx="8416937" cy="4243598"/>
          </a:xfrm>
          <a:prstGeom prst="rect">
            <a:avLst/>
          </a:prstGeom>
          <a:noFill/>
        </p:spPr>
        <p:txBody>
          <a:bodyPr wrap="square" rtlCol="0">
            <a:spAutoFit/>
          </a:bodyPr>
          <a:lstStyle/>
          <a:p>
            <a:pPr>
              <a:lnSpc>
                <a:spcPct val="80000"/>
              </a:lnSpc>
            </a:pPr>
            <a:r>
              <a:rPr lang="en-GB" sz="4800" b="1" dirty="0">
                <a:solidFill>
                  <a:schemeClr val="tx2"/>
                </a:solidFill>
                <a:latin typeface="Calibri" panose="020F0502020204030204" pitchFamily="34" charset="0"/>
                <a:cs typeface="Calibri" panose="020F0502020204030204" pitchFamily="34" charset="0"/>
              </a:rPr>
              <a:t>For every</a:t>
            </a:r>
          </a:p>
          <a:p>
            <a:pPr>
              <a:lnSpc>
                <a:spcPct val="80000"/>
              </a:lnSpc>
            </a:pPr>
            <a:r>
              <a:rPr lang="en-GB" sz="9600" b="1" dirty="0">
                <a:solidFill>
                  <a:srgbClr val="5960A8"/>
                </a:solidFill>
                <a:latin typeface="Calibri" panose="020F0502020204030204" pitchFamily="34" charset="0"/>
                <a:cs typeface="Calibri" panose="020F0502020204030204" pitchFamily="34" charset="0"/>
              </a:rPr>
              <a:t>2 tonnes</a:t>
            </a:r>
          </a:p>
          <a:p>
            <a:pPr>
              <a:lnSpc>
                <a:spcPct val="80000"/>
              </a:lnSpc>
            </a:pPr>
            <a:r>
              <a:rPr lang="en-GB" sz="4800" b="1" dirty="0">
                <a:solidFill>
                  <a:schemeClr val="tx2"/>
                </a:solidFill>
                <a:latin typeface="Calibri" panose="020F0502020204030204" pitchFamily="34" charset="0"/>
                <a:cs typeface="Calibri" panose="020F0502020204030204" pitchFamily="34" charset="0"/>
              </a:rPr>
              <a:t>of food we eat, another </a:t>
            </a:r>
          </a:p>
          <a:p>
            <a:pPr>
              <a:lnSpc>
                <a:spcPct val="80000"/>
              </a:lnSpc>
            </a:pPr>
            <a:r>
              <a:rPr lang="en-GB" sz="9600" b="1" dirty="0">
                <a:solidFill>
                  <a:srgbClr val="5960A8"/>
                </a:solidFill>
                <a:latin typeface="Calibri" panose="020F0502020204030204" pitchFamily="34" charset="0"/>
                <a:cs typeface="Calibri" panose="020F0502020204030204" pitchFamily="34" charset="0"/>
              </a:rPr>
              <a:t>tonne</a:t>
            </a:r>
            <a:r>
              <a:rPr lang="en-GB" sz="9600" dirty="0">
                <a:solidFill>
                  <a:srgbClr val="606467"/>
                </a:solidFill>
                <a:latin typeface="Calibri" panose="020F0502020204030204" pitchFamily="34" charset="0"/>
              </a:rPr>
              <a:t> </a:t>
            </a:r>
          </a:p>
          <a:p>
            <a:pPr>
              <a:lnSpc>
                <a:spcPct val="80000"/>
              </a:lnSpc>
            </a:pPr>
            <a:r>
              <a:rPr lang="en-GB" sz="4800" b="1" dirty="0">
                <a:solidFill>
                  <a:schemeClr val="tx2"/>
                </a:solidFill>
                <a:latin typeface="Calibri" panose="020F0502020204030204" pitchFamily="34" charset="0"/>
                <a:cs typeface="Calibri" panose="020F0502020204030204" pitchFamily="34" charset="0"/>
              </a:rPr>
              <a:t>is wasted</a:t>
            </a:r>
            <a:endParaRPr lang="en-US" sz="4800" b="1" dirty="0">
              <a:solidFill>
                <a:schemeClr val="tx2"/>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C54AB6D-EBEF-0B4D-B700-47311A13353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1" name="TextBox 10">
            <a:extLst>
              <a:ext uri="{FF2B5EF4-FFF2-40B4-BE49-F238E27FC236}">
                <a16:creationId xmlns:a16="http://schemas.microsoft.com/office/drawing/2014/main" id="{3171A280-DEE9-E645-A7AD-0DA970A6F1BF}"/>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401981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5E5C3B3-2208-6D48-94F2-B6DD6AA92F4D}"/>
              </a:ext>
            </a:extLst>
          </p:cNvPr>
          <p:cNvSpPr/>
          <p:nvPr/>
        </p:nvSpPr>
        <p:spPr>
          <a:xfrm>
            <a:off x="-26500" y="-24376"/>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3E7DF9F4-709B-024E-B5D6-B1708ED900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1548813"/>
            <a:ext cx="7546659" cy="4978846"/>
          </a:xfrm>
          <a:prstGeom prst="rect">
            <a:avLst/>
          </a:prstGeom>
        </p:spPr>
      </p:pic>
      <p:sp>
        <p:nvSpPr>
          <p:cNvPr id="22" name="Title 1"/>
          <p:cNvSpPr>
            <a:spLocks noGrp="1"/>
          </p:cNvSpPr>
          <p:nvPr>
            <p:ph type="title"/>
          </p:nvPr>
        </p:nvSpPr>
        <p:spPr>
          <a:xfrm>
            <a:off x="489344" y="20160"/>
            <a:ext cx="10515600" cy="1447053"/>
          </a:xfrm>
        </p:spPr>
        <p:txBody>
          <a:bodyPr>
            <a:normAutofit/>
          </a:bodyPr>
          <a:lstStyle/>
          <a:p>
            <a:r>
              <a:rPr lang="en-US" sz="3600" b="1" dirty="0">
                <a:solidFill>
                  <a:srgbClr val="E0D848"/>
                </a:solidFill>
                <a:latin typeface="+mn-lt"/>
              </a:rPr>
              <a:t>IF FOOD LOSS AND WASTE WERE A COUNTRY…</a:t>
            </a:r>
          </a:p>
        </p:txBody>
      </p:sp>
      <p:sp>
        <p:nvSpPr>
          <p:cNvPr id="6" name="TextBox 5">
            <a:extLst>
              <a:ext uri="{FF2B5EF4-FFF2-40B4-BE49-F238E27FC236}">
                <a16:creationId xmlns:a16="http://schemas.microsoft.com/office/drawing/2014/main" id="{B9CC1B53-935E-4C57-BFCC-33215D32EDC0}"/>
              </a:ext>
            </a:extLst>
          </p:cNvPr>
          <p:cNvSpPr txBox="1"/>
          <p:nvPr/>
        </p:nvSpPr>
        <p:spPr>
          <a:xfrm>
            <a:off x="4153041" y="2548050"/>
            <a:ext cx="8817718" cy="1538883"/>
          </a:xfrm>
          <a:prstGeom prst="rect">
            <a:avLst/>
          </a:prstGeom>
          <a:noFill/>
        </p:spPr>
        <p:txBody>
          <a:bodyPr wrap="square" rtlCol="0">
            <a:spAutoFit/>
          </a:bodyPr>
          <a:lstStyle/>
          <a:p>
            <a:pPr algn="ctr"/>
            <a:r>
              <a:rPr lang="en-GB" sz="5400" b="1" dirty="0">
                <a:solidFill>
                  <a:srgbClr val="5960A8"/>
                </a:solidFill>
              </a:rPr>
              <a:t>the 3rd largest</a:t>
            </a:r>
          </a:p>
          <a:p>
            <a:pPr algn="ctr"/>
            <a:endParaRPr lang="en-GB" sz="4000" dirty="0">
              <a:solidFill>
                <a:srgbClr val="606467"/>
              </a:solidFill>
              <a:latin typeface="Calibri" panose="020F0502020204030204" pitchFamily="34" charset="0"/>
            </a:endParaRPr>
          </a:p>
        </p:txBody>
      </p:sp>
      <p:pic>
        <p:nvPicPr>
          <p:cNvPr id="15" name="Picture 14">
            <a:extLst>
              <a:ext uri="{FF2B5EF4-FFF2-40B4-BE49-F238E27FC236}">
                <a16:creationId xmlns:a16="http://schemas.microsoft.com/office/drawing/2014/main" id="{2334533F-9D5D-48A6-929A-74CCD8E6DFE7}"/>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5204" y="6435213"/>
            <a:ext cx="4108794" cy="377145"/>
          </a:xfrm>
          <a:prstGeom prst="rect">
            <a:avLst/>
          </a:prstGeom>
        </p:spPr>
      </p:pic>
      <p:grpSp>
        <p:nvGrpSpPr>
          <p:cNvPr id="8" name="Group 7">
            <a:extLst>
              <a:ext uri="{FF2B5EF4-FFF2-40B4-BE49-F238E27FC236}">
                <a16:creationId xmlns:a16="http://schemas.microsoft.com/office/drawing/2014/main" id="{5D2DCCC5-6720-4AA5-AFE2-0ABB5CDF806E}"/>
              </a:ext>
            </a:extLst>
          </p:cNvPr>
          <p:cNvGrpSpPr/>
          <p:nvPr/>
        </p:nvGrpSpPr>
        <p:grpSpPr>
          <a:xfrm rot="900000">
            <a:off x="9962264" y="1913505"/>
            <a:ext cx="918419" cy="1007247"/>
            <a:chOff x="9830319" y="1457646"/>
            <a:chExt cx="1269131" cy="1391880"/>
          </a:xfrm>
        </p:grpSpPr>
        <p:sp>
          <p:nvSpPr>
            <p:cNvPr id="3" name="Rectangle 2">
              <a:extLst>
                <a:ext uri="{FF2B5EF4-FFF2-40B4-BE49-F238E27FC236}">
                  <a16:creationId xmlns:a16="http://schemas.microsoft.com/office/drawing/2014/main" id="{B2E94D5D-976F-451D-AAF0-A2706D32F62C}"/>
                </a:ext>
              </a:extLst>
            </p:cNvPr>
            <p:cNvSpPr/>
            <p:nvPr/>
          </p:nvSpPr>
          <p:spPr>
            <a:xfrm>
              <a:off x="9830319" y="1457646"/>
              <a:ext cx="1269131" cy="622496"/>
            </a:xfrm>
            <a:prstGeom prst="rect">
              <a:avLst/>
            </a:pr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 name="Picture 1">
              <a:extLst>
                <a:ext uri="{FF2B5EF4-FFF2-40B4-BE49-F238E27FC236}">
                  <a16:creationId xmlns:a16="http://schemas.microsoft.com/office/drawing/2014/main" id="{AEE7A01D-CEAE-4842-A923-83C896C86D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1486" y="1458677"/>
              <a:ext cx="606798" cy="577902"/>
            </a:xfrm>
            <a:prstGeom prst="rect">
              <a:avLst/>
            </a:prstGeom>
          </p:spPr>
        </p:pic>
        <p:cxnSp>
          <p:nvCxnSpPr>
            <p:cNvPr id="7" name="Straight Connector 6">
              <a:extLst>
                <a:ext uri="{FF2B5EF4-FFF2-40B4-BE49-F238E27FC236}">
                  <a16:creationId xmlns:a16="http://schemas.microsoft.com/office/drawing/2014/main" id="{41AFA0BB-947D-43DB-B492-451312633531}"/>
                </a:ext>
              </a:extLst>
            </p:cNvPr>
            <p:cNvCxnSpPr/>
            <p:nvPr/>
          </p:nvCxnSpPr>
          <p:spPr>
            <a:xfrm>
              <a:off x="9830319" y="1457646"/>
              <a:ext cx="0" cy="139188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id="{E607E73E-B3FB-5444-BA59-3478E35C5DF6}"/>
              </a:ext>
            </a:extLst>
          </p:cNvPr>
          <p:cNvGrpSpPr/>
          <p:nvPr/>
        </p:nvGrpSpPr>
        <p:grpSpPr>
          <a:xfrm>
            <a:off x="8978654" y="5926237"/>
            <a:ext cx="3026657" cy="751921"/>
            <a:chOff x="7599289" y="5693481"/>
            <a:chExt cx="4382874" cy="1088850"/>
          </a:xfrm>
        </p:grpSpPr>
        <p:pic>
          <p:nvPicPr>
            <p:cNvPr id="18" name="Picture 17" descr="WRAP_Logo.png">
              <a:extLst>
                <a:ext uri="{FF2B5EF4-FFF2-40B4-BE49-F238E27FC236}">
                  <a16:creationId xmlns:a16="http://schemas.microsoft.com/office/drawing/2014/main" id="{DB322567-EA67-0745-8703-21FF0525EF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9" name="Picture 18" descr="A close up of a logo&#10;&#10;Description automatically generated">
              <a:extLst>
                <a:ext uri="{FF2B5EF4-FFF2-40B4-BE49-F238E27FC236}">
                  <a16:creationId xmlns:a16="http://schemas.microsoft.com/office/drawing/2014/main" id="{E2C5FAF9-A512-A444-8676-127E17444D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4" name="TextBox 3">
            <a:extLst>
              <a:ext uri="{FF2B5EF4-FFF2-40B4-BE49-F238E27FC236}">
                <a16:creationId xmlns:a16="http://schemas.microsoft.com/office/drawing/2014/main" id="{69C9D268-AB42-DC4A-BECB-DC9E77A78A1C}"/>
              </a:ext>
            </a:extLst>
          </p:cNvPr>
          <p:cNvSpPr txBox="1"/>
          <p:nvPr/>
        </p:nvSpPr>
        <p:spPr>
          <a:xfrm>
            <a:off x="6702327" y="1999965"/>
            <a:ext cx="3719146" cy="923330"/>
          </a:xfrm>
          <a:prstGeom prst="rect">
            <a:avLst/>
          </a:prstGeom>
          <a:noFill/>
        </p:spPr>
        <p:txBody>
          <a:bodyPr wrap="square" rtlCol="0">
            <a:spAutoFit/>
          </a:bodyPr>
          <a:lstStyle/>
          <a:p>
            <a:pPr algn="ctr"/>
            <a:r>
              <a:rPr lang="en-GB" sz="3600" b="1" dirty="0"/>
              <a:t>…it would be</a:t>
            </a:r>
          </a:p>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F4E90654-B80F-4B43-94DF-DEA81E6B3350}"/>
              </a:ext>
            </a:extLst>
          </p:cNvPr>
          <p:cNvSpPr txBox="1"/>
          <p:nvPr/>
        </p:nvSpPr>
        <p:spPr>
          <a:xfrm>
            <a:off x="5014204" y="3349087"/>
            <a:ext cx="7095392" cy="646331"/>
          </a:xfrm>
          <a:prstGeom prst="rect">
            <a:avLst/>
          </a:prstGeom>
          <a:noFill/>
        </p:spPr>
        <p:txBody>
          <a:bodyPr wrap="square" rtlCol="0">
            <a:spAutoFit/>
          </a:bodyPr>
          <a:lstStyle/>
          <a:p>
            <a:pPr algn="ctr"/>
            <a:r>
              <a:rPr lang="en-GB" sz="3600" b="1" dirty="0"/>
              <a:t>greenhouse gas emitter</a:t>
            </a:r>
            <a:endParaRPr lang="en-US" sz="3600" b="1" dirty="0"/>
          </a:p>
        </p:txBody>
      </p:sp>
      <p:pic>
        <p:nvPicPr>
          <p:cNvPr id="23" name="Picture 22">
            <a:extLst>
              <a:ext uri="{FF2B5EF4-FFF2-40B4-BE49-F238E27FC236}">
                <a16:creationId xmlns:a16="http://schemas.microsoft.com/office/drawing/2014/main" id="{16ADA1B7-0B50-9E41-B96E-B2A4A5B33A7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09949"/>
          <a:stretch/>
        </p:blipFill>
        <p:spPr>
          <a:xfrm>
            <a:off x="10666405" y="-25400"/>
            <a:ext cx="3244976" cy="1113303"/>
          </a:xfrm>
          <a:prstGeom prst="rect">
            <a:avLst/>
          </a:prstGeom>
        </p:spPr>
      </p:pic>
      <p:sp>
        <p:nvSpPr>
          <p:cNvPr id="26" name="TextBox 25">
            <a:extLst>
              <a:ext uri="{FF2B5EF4-FFF2-40B4-BE49-F238E27FC236}">
                <a16:creationId xmlns:a16="http://schemas.microsoft.com/office/drawing/2014/main" id="{5B89723B-281A-634C-8878-E792915D041F}"/>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300285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9" name="Picture 8" descr="A picture containing person, outdoor&#10;&#10;Description automatically generated">
            <a:extLst>
              <a:ext uri="{FF2B5EF4-FFF2-40B4-BE49-F238E27FC236}">
                <a16:creationId xmlns:a16="http://schemas.microsoft.com/office/drawing/2014/main" id="{178BB363-C7E5-4C45-9899-A93116C02F71}"/>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t="-1" b="-1"/>
          <a:stretch/>
        </p:blipFill>
        <p:spPr>
          <a:xfrm>
            <a:off x="0" y="19878"/>
            <a:ext cx="5809134" cy="6858000"/>
          </a:xfrm>
          <a:prstGeom prst="rect">
            <a:avLst/>
          </a:prstGeom>
          <a:effectLst>
            <a:outerShdw dist="50800" dir="5400000" algn="ctr" rotWithShape="0">
              <a:srgbClr val="000000">
                <a:alpha val="0"/>
              </a:srgbClr>
            </a:outerShdw>
          </a:effectLst>
        </p:spPr>
      </p:pic>
      <p:sp>
        <p:nvSpPr>
          <p:cNvPr id="2" name="Title 1"/>
          <p:cNvSpPr>
            <a:spLocks noGrp="1"/>
          </p:cNvSpPr>
          <p:nvPr>
            <p:ph type="title"/>
          </p:nvPr>
        </p:nvSpPr>
        <p:spPr>
          <a:xfrm>
            <a:off x="3660055" y="2449012"/>
            <a:ext cx="8183023" cy="3743285"/>
          </a:xfrm>
        </p:spPr>
        <p:txBody>
          <a:bodyPr/>
          <a:lstStyle/>
          <a:p>
            <a:pPr>
              <a:lnSpc>
                <a:spcPct val="80000"/>
              </a:lnSpc>
              <a:spcAft>
                <a:spcPts val="1200"/>
              </a:spcAft>
            </a:pPr>
            <a:r>
              <a:rPr lang="en-GB" sz="3600" b="1" dirty="0">
                <a:solidFill>
                  <a:schemeClr val="tx2"/>
                </a:solidFill>
                <a:latin typeface="Calibri" panose="020F0502020204030204" pitchFamily="34" charset="0"/>
                <a:ea typeface="+mn-ea"/>
                <a:cs typeface="Calibri" panose="020F0502020204030204" pitchFamily="34" charset="0"/>
              </a:rPr>
              <a:t>The UK’s hospitality and food service sector throws away </a:t>
            </a:r>
            <a:br>
              <a:rPr lang="en-GB" sz="3600" dirty="0">
                <a:solidFill>
                  <a:schemeClr val="tx2"/>
                </a:solidFill>
                <a:latin typeface="Calibri" panose="020F0502020204030204" pitchFamily="34" charset="0"/>
                <a:ea typeface="+mn-ea"/>
                <a:cs typeface="+mn-cs"/>
              </a:rPr>
            </a:br>
            <a:r>
              <a:rPr lang="en-GB" sz="6600" b="1" dirty="0">
                <a:solidFill>
                  <a:srgbClr val="5960A8"/>
                </a:solidFill>
                <a:latin typeface="Calibri" panose="020F0502020204030204" pitchFamily="34" charset="0"/>
                <a:ea typeface="+mn-ea"/>
                <a:cs typeface="Calibri" panose="020F0502020204030204" pitchFamily="34" charset="0"/>
              </a:rPr>
              <a:t>1.1 million tonnes </a:t>
            </a:r>
            <a:br>
              <a:rPr lang="en-GB" sz="6600" b="1" dirty="0">
                <a:solidFill>
                  <a:schemeClr val="accent6">
                    <a:lumMod val="60000"/>
                    <a:lumOff val="40000"/>
                  </a:schemeClr>
                </a:solidFill>
                <a:latin typeface="Calibri" panose="020F0502020204030204" pitchFamily="34" charset="0"/>
                <a:ea typeface="+mn-ea"/>
                <a:cs typeface="Calibri" panose="020F0502020204030204" pitchFamily="34" charset="0"/>
              </a:rPr>
            </a:br>
            <a:r>
              <a:rPr lang="en-GB" sz="3600" b="1" dirty="0">
                <a:solidFill>
                  <a:schemeClr val="tx2"/>
                </a:solidFill>
                <a:latin typeface="Calibri" panose="020F0502020204030204" pitchFamily="34" charset="0"/>
                <a:ea typeface="+mn-ea"/>
                <a:cs typeface="Calibri" panose="020F0502020204030204" pitchFamily="34" charset="0"/>
              </a:rPr>
              <a:t>of food each year, </a:t>
            </a:r>
            <a:br>
              <a:rPr lang="en-GB" sz="3600" dirty="0">
                <a:solidFill>
                  <a:schemeClr val="tx2"/>
                </a:solidFill>
                <a:latin typeface="Calibri" panose="020F0502020204030204" pitchFamily="34" charset="0"/>
                <a:ea typeface="+mn-ea"/>
                <a:cs typeface="+mn-cs"/>
              </a:rPr>
            </a:br>
            <a:r>
              <a:rPr lang="en-GB" sz="3600" b="1" dirty="0">
                <a:solidFill>
                  <a:schemeClr val="tx2"/>
                </a:solidFill>
                <a:latin typeface="Calibri" panose="020F0502020204030204" pitchFamily="34" charset="0"/>
                <a:ea typeface="+mn-ea"/>
                <a:cs typeface="Calibri" panose="020F0502020204030204" pitchFamily="34" charset="0"/>
              </a:rPr>
              <a:t>of which </a:t>
            </a:r>
            <a:r>
              <a:rPr lang="en-GB" sz="6600" b="1" dirty="0">
                <a:solidFill>
                  <a:srgbClr val="5960A8"/>
                </a:solidFill>
                <a:latin typeface="Calibri" panose="020F0502020204030204" pitchFamily="34" charset="0"/>
                <a:ea typeface="+mn-ea"/>
                <a:cs typeface="Calibri" panose="020F0502020204030204" pitchFamily="34" charset="0"/>
              </a:rPr>
              <a:t>75% </a:t>
            </a:r>
            <a:r>
              <a:rPr lang="en-GB" sz="3600" b="1" dirty="0">
                <a:solidFill>
                  <a:schemeClr val="tx2"/>
                </a:solidFill>
                <a:latin typeface="Calibri" panose="020F0502020204030204" pitchFamily="34" charset="0"/>
                <a:ea typeface="+mn-ea"/>
                <a:cs typeface="Calibri" panose="020F0502020204030204" pitchFamily="34" charset="0"/>
              </a:rPr>
              <a:t>is avoidable.</a:t>
            </a:r>
            <a:endParaRPr lang="en-US" sz="3600" dirty="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F5B809F-C231-4F91-B3D5-8BE8F5A28823}"/>
              </a:ext>
            </a:extLst>
          </p:cNvPr>
          <p:cNvSpPr txBox="1"/>
          <p:nvPr/>
        </p:nvSpPr>
        <p:spPr>
          <a:xfrm>
            <a:off x="5816206" y="6483365"/>
            <a:ext cx="3009900" cy="369332"/>
          </a:xfrm>
          <a:prstGeom prst="rect">
            <a:avLst/>
          </a:prstGeom>
          <a:noFill/>
        </p:spPr>
        <p:txBody>
          <a:bodyPr wrap="square" rtlCol="0">
            <a:spAutoFit/>
          </a:bodyPr>
          <a:lstStyle/>
          <a:p>
            <a:r>
              <a:rPr lang="en-GB" dirty="0">
                <a:solidFill>
                  <a:schemeClr val="tx2"/>
                </a:solidFill>
                <a:latin typeface="Calibri" panose="020F0502020204030204" pitchFamily="34" charset="0"/>
                <a:cs typeface="Calibri" panose="020F0502020204030204" pitchFamily="34" charset="0"/>
              </a:rPr>
              <a:t>*</a:t>
            </a:r>
            <a:r>
              <a:rPr lang="en-GB" sz="1400" dirty="0">
                <a:solidFill>
                  <a:schemeClr val="tx2"/>
                </a:solidFill>
                <a:latin typeface="Calibri" panose="020F0502020204030204" pitchFamily="34" charset="0"/>
                <a:cs typeface="Calibri" panose="020F0502020204030204" pitchFamily="34" charset="0"/>
              </a:rPr>
              <a:t>Stats provided by WRAP</a:t>
            </a:r>
            <a:endParaRPr lang="en-GB" dirty="0">
              <a:solidFill>
                <a:schemeClr val="tx2"/>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E9C33703-388B-F545-8D3B-2A78A44FFED1}"/>
              </a:ext>
            </a:extLst>
          </p:cNvPr>
          <p:cNvGrpSpPr/>
          <p:nvPr/>
        </p:nvGrpSpPr>
        <p:grpSpPr>
          <a:xfrm>
            <a:off x="8978654" y="5926237"/>
            <a:ext cx="3026657" cy="751921"/>
            <a:chOff x="7599289" y="5693481"/>
            <a:chExt cx="4382874" cy="1088850"/>
          </a:xfrm>
        </p:grpSpPr>
        <p:pic>
          <p:nvPicPr>
            <p:cNvPr id="10" name="Picture 9" descr="WRAP_Logo.png">
              <a:extLst>
                <a:ext uri="{FF2B5EF4-FFF2-40B4-BE49-F238E27FC236}">
                  <a16:creationId xmlns:a16="http://schemas.microsoft.com/office/drawing/2014/main" id="{7D04A695-21F2-AB41-A8BA-9E917B83C3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25B5DA2-2203-6546-8336-57FBF515C5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16" name="Picture 15">
            <a:extLst>
              <a:ext uri="{FF2B5EF4-FFF2-40B4-BE49-F238E27FC236}">
                <a16:creationId xmlns:a16="http://schemas.microsoft.com/office/drawing/2014/main" id="{97BBB23F-2611-4046-ABB7-DC482E96ABE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7" name="TextBox 16">
            <a:extLst>
              <a:ext uri="{FF2B5EF4-FFF2-40B4-BE49-F238E27FC236}">
                <a16:creationId xmlns:a16="http://schemas.microsoft.com/office/drawing/2014/main" id="{F4606CE9-F34B-224F-8043-509E6EC92251}"/>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19851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pic>
        <p:nvPicPr>
          <p:cNvPr id="4" name="Picture 3" descr="A person holding a microphone&#10;&#10;Description automatically generated">
            <a:extLst>
              <a:ext uri="{FF2B5EF4-FFF2-40B4-BE49-F238E27FC236}">
                <a16:creationId xmlns:a16="http://schemas.microsoft.com/office/drawing/2014/main" id="{CB9FA252-288D-4CDF-BEEB-25F7661F72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0270" y="556696"/>
            <a:ext cx="7651070" cy="6301304"/>
          </a:xfrm>
          <a:prstGeom prst="rect">
            <a:avLst/>
          </a:prstGeom>
        </p:spPr>
      </p:pic>
      <p:sp>
        <p:nvSpPr>
          <p:cNvPr id="5" name="Title 4">
            <a:extLst>
              <a:ext uri="{FF2B5EF4-FFF2-40B4-BE49-F238E27FC236}">
                <a16:creationId xmlns:a16="http://schemas.microsoft.com/office/drawing/2014/main" id="{09CFF032-2DCF-4817-9634-FF7963F9EFF0}"/>
              </a:ext>
            </a:extLst>
          </p:cNvPr>
          <p:cNvSpPr>
            <a:spLocks noGrp="1"/>
          </p:cNvSpPr>
          <p:nvPr>
            <p:ph type="title"/>
          </p:nvPr>
        </p:nvSpPr>
        <p:spPr>
          <a:xfrm>
            <a:off x="4918991" y="2327808"/>
            <a:ext cx="6937520" cy="3127636"/>
          </a:xfrm>
        </p:spPr>
        <p:txBody>
          <a:bodyPr/>
          <a:lstStyle/>
          <a:p>
            <a:r>
              <a:rPr lang="en-GB" sz="4400" b="1" dirty="0">
                <a:solidFill>
                  <a:schemeClr val="tx2"/>
                </a:solidFill>
                <a:latin typeface="Calibri" panose="020F0502020204030204" pitchFamily="34" charset="0"/>
                <a:ea typeface="+mn-ea"/>
                <a:cs typeface="Calibri" panose="020F0502020204030204" pitchFamily="34" charset="0"/>
              </a:rPr>
              <a:t>Each year food waste </a:t>
            </a:r>
            <a:br>
              <a:rPr lang="en-GB" sz="4400" b="1" dirty="0">
                <a:solidFill>
                  <a:schemeClr val="tx2"/>
                </a:solidFill>
                <a:latin typeface="Calibri" panose="020F0502020204030204" pitchFamily="34" charset="0"/>
                <a:ea typeface="+mn-ea"/>
                <a:cs typeface="Calibri" panose="020F0502020204030204" pitchFamily="34" charset="0"/>
              </a:rPr>
            </a:br>
            <a:r>
              <a:rPr lang="en-GB" sz="4400" b="1" dirty="0">
                <a:solidFill>
                  <a:schemeClr val="tx2"/>
                </a:solidFill>
                <a:latin typeface="Calibri" panose="020F0502020204030204" pitchFamily="34" charset="0"/>
                <a:ea typeface="+mn-ea"/>
                <a:cs typeface="Calibri" panose="020F0502020204030204" pitchFamily="34" charset="0"/>
              </a:rPr>
              <a:t>costs our industry </a:t>
            </a:r>
            <a:br>
              <a:rPr lang="en-GB" sz="4400" dirty="0">
                <a:solidFill>
                  <a:schemeClr val="tx2"/>
                </a:solidFill>
                <a:latin typeface="Calibri" panose="020F0502020204030204" pitchFamily="34" charset="0"/>
                <a:ea typeface="+mn-ea"/>
                <a:cs typeface="+mn-cs"/>
              </a:rPr>
            </a:br>
            <a:br>
              <a:rPr lang="en-GB" sz="4000" dirty="0">
                <a:latin typeface="Calibri" panose="020F0502020204030204" pitchFamily="34" charset="0"/>
              </a:rPr>
            </a:br>
            <a:endParaRPr lang="en-GB" sz="4000" dirty="0">
              <a:latin typeface="Calibri" panose="020F0502020204030204" pitchFamily="34" charset="0"/>
            </a:endParaRPr>
          </a:p>
        </p:txBody>
      </p:sp>
      <p:grpSp>
        <p:nvGrpSpPr>
          <p:cNvPr id="6" name="Group 5">
            <a:extLst>
              <a:ext uri="{FF2B5EF4-FFF2-40B4-BE49-F238E27FC236}">
                <a16:creationId xmlns:a16="http://schemas.microsoft.com/office/drawing/2014/main" id="{F63BB7A2-8056-BE42-B23F-E9177DA24E07}"/>
              </a:ext>
            </a:extLst>
          </p:cNvPr>
          <p:cNvGrpSpPr/>
          <p:nvPr/>
        </p:nvGrpSpPr>
        <p:grpSpPr>
          <a:xfrm>
            <a:off x="8978654" y="5926237"/>
            <a:ext cx="3026657" cy="751921"/>
            <a:chOff x="7599289" y="5693481"/>
            <a:chExt cx="4382874" cy="1088850"/>
          </a:xfrm>
        </p:grpSpPr>
        <p:pic>
          <p:nvPicPr>
            <p:cNvPr id="9" name="Picture 8" descr="WRAP_Logo.png">
              <a:extLst>
                <a:ext uri="{FF2B5EF4-FFF2-40B4-BE49-F238E27FC236}">
                  <a16:creationId xmlns:a16="http://schemas.microsoft.com/office/drawing/2014/main" id="{03AC6778-F950-D34E-B845-7B5A3F492B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0" name="Picture 9" descr="A close up of a logo&#10;&#10;Description automatically generated">
              <a:extLst>
                <a:ext uri="{FF2B5EF4-FFF2-40B4-BE49-F238E27FC236}">
                  <a16:creationId xmlns:a16="http://schemas.microsoft.com/office/drawing/2014/main" id="{A70D80F9-0108-1E42-877C-103B1BD60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sp>
        <p:nvSpPr>
          <p:cNvPr id="2" name="TextBox 1">
            <a:extLst>
              <a:ext uri="{FF2B5EF4-FFF2-40B4-BE49-F238E27FC236}">
                <a16:creationId xmlns:a16="http://schemas.microsoft.com/office/drawing/2014/main" id="{67380547-6BE8-B94A-A38D-D5D16843F7AF}"/>
              </a:ext>
            </a:extLst>
          </p:cNvPr>
          <p:cNvSpPr txBox="1"/>
          <p:nvPr/>
        </p:nvSpPr>
        <p:spPr>
          <a:xfrm>
            <a:off x="4918991" y="3481116"/>
            <a:ext cx="6522016" cy="1569660"/>
          </a:xfrm>
          <a:prstGeom prst="rect">
            <a:avLst/>
          </a:prstGeom>
          <a:noFill/>
        </p:spPr>
        <p:txBody>
          <a:bodyPr wrap="square" rtlCol="0">
            <a:spAutoFit/>
          </a:bodyPr>
          <a:lstStyle/>
          <a:p>
            <a:r>
              <a:rPr lang="en-GB" sz="9600" b="1" dirty="0">
                <a:solidFill>
                  <a:srgbClr val="5960A8"/>
                </a:solidFill>
                <a:latin typeface="Calibri" panose="020F0502020204030204" pitchFamily="34" charset="0"/>
                <a:cs typeface="Calibri" panose="020F0502020204030204" pitchFamily="34" charset="0"/>
              </a:rPr>
              <a:t>£3.2 billion</a:t>
            </a:r>
            <a:endParaRPr lang="en-US" sz="9600" dirty="0">
              <a:solidFill>
                <a:srgbClr val="5960A8"/>
              </a:solidFill>
              <a:latin typeface="Calibri" panose="020F0502020204030204" pitchFamily="34" charset="0"/>
            </a:endParaRPr>
          </a:p>
        </p:txBody>
      </p:sp>
      <p:pic>
        <p:nvPicPr>
          <p:cNvPr id="11" name="Picture 10">
            <a:extLst>
              <a:ext uri="{FF2B5EF4-FFF2-40B4-BE49-F238E27FC236}">
                <a16:creationId xmlns:a16="http://schemas.microsoft.com/office/drawing/2014/main" id="{EA8E62EB-E453-6D41-9E34-6CAB6CFCEA3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46400" y="0"/>
            <a:ext cx="3244976" cy="1113303"/>
          </a:xfrm>
          <a:prstGeom prst="rect">
            <a:avLst/>
          </a:prstGeom>
        </p:spPr>
      </p:pic>
      <p:sp>
        <p:nvSpPr>
          <p:cNvPr id="14" name="TextBox 13">
            <a:extLst>
              <a:ext uri="{FF2B5EF4-FFF2-40B4-BE49-F238E27FC236}">
                <a16:creationId xmlns:a16="http://schemas.microsoft.com/office/drawing/2014/main" id="{01B9A590-B8E8-374E-A938-6DD19685F6D2}"/>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Tree>
    <p:extLst>
      <p:ext uri="{BB962C8B-B14F-4D97-AF65-F5344CB8AC3E}">
        <p14:creationId xmlns:p14="http://schemas.microsoft.com/office/powerpoint/2010/main" val="131150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8E418A-7096-B34E-AA69-51A7547B71E5}"/>
              </a:ext>
            </a:extLst>
          </p:cNvPr>
          <p:cNvSpPr/>
          <p:nvPr/>
        </p:nvSpPr>
        <p:spPr>
          <a:xfrm>
            <a:off x="0" y="-46947"/>
            <a:ext cx="3614738" cy="6877823"/>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6" name="Picture 5">
            <a:extLst>
              <a:ext uri="{FF2B5EF4-FFF2-40B4-BE49-F238E27FC236}">
                <a16:creationId xmlns:a16="http://schemas.microsoft.com/office/drawing/2014/main" id="{90587CB2-F3C0-0345-8C86-7490BA78CF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910"/>
          <a:stretch/>
        </p:blipFill>
        <p:spPr>
          <a:xfrm>
            <a:off x="3960570" y="553357"/>
            <a:ext cx="6797328" cy="6215490"/>
          </a:xfrm>
          <a:prstGeom prst="rect">
            <a:avLst/>
          </a:prstGeom>
        </p:spPr>
      </p:pic>
      <p:sp>
        <p:nvSpPr>
          <p:cNvPr id="59" name="Title 1">
            <a:extLst>
              <a:ext uri="{FF2B5EF4-FFF2-40B4-BE49-F238E27FC236}">
                <a16:creationId xmlns:a16="http://schemas.microsoft.com/office/drawing/2014/main" id="{9745B089-049C-EE42-AD6D-A1D815042918}"/>
              </a:ext>
            </a:extLst>
          </p:cNvPr>
          <p:cNvSpPr>
            <a:spLocks noGrp="1"/>
          </p:cNvSpPr>
          <p:nvPr>
            <p:ph type="title"/>
          </p:nvPr>
        </p:nvSpPr>
        <p:spPr>
          <a:xfrm>
            <a:off x="42863" y="-51086"/>
            <a:ext cx="12499873" cy="1447053"/>
          </a:xfrm>
        </p:spPr>
        <p:txBody>
          <a:bodyPr anchor="ctr">
            <a:normAutofit/>
          </a:bodyPr>
          <a:lstStyle/>
          <a:p>
            <a:pPr>
              <a:lnSpc>
                <a:spcPct val="80000"/>
              </a:lnSpc>
            </a:pPr>
            <a:r>
              <a:rPr lang="en-US" sz="3600" dirty="0">
                <a:solidFill>
                  <a:schemeClr val="bg1"/>
                </a:solidFill>
                <a:latin typeface="Calibri" panose="020F0502020204030204" pitchFamily="34" charset="0"/>
                <a:cs typeface="Calibri" panose="020F0502020204030204" pitchFamily="34" charset="0"/>
              </a:rPr>
              <a:t>75% OF POTATOES </a:t>
            </a:r>
            <a:r>
              <a:rPr lang="en-US" sz="3600" dirty="0">
                <a:solidFill>
                  <a:srgbClr val="606467"/>
                </a:solidFill>
                <a:latin typeface="Calibri" panose="020F0502020204030204" pitchFamily="34" charset="0"/>
                <a:cs typeface="Calibri" panose="020F0502020204030204" pitchFamily="34" charset="0"/>
              </a:rPr>
              <a:t>ARE LOST THROUGHOUT THE FOOD </a:t>
            </a:r>
            <a:r>
              <a:rPr lang="en-US" sz="3600" dirty="0">
                <a:solidFill>
                  <a:schemeClr val="bg1"/>
                </a:solidFill>
                <a:latin typeface="Calibri" panose="020F0502020204030204" pitchFamily="34" charset="0"/>
                <a:cs typeface="Calibri" panose="020F0502020204030204" pitchFamily="34" charset="0"/>
              </a:rPr>
              <a:t>JOURNEY…</a:t>
            </a:r>
          </a:p>
        </p:txBody>
      </p:sp>
      <p:sp>
        <p:nvSpPr>
          <p:cNvPr id="45" name="TextBox 44">
            <a:extLst>
              <a:ext uri="{FF2B5EF4-FFF2-40B4-BE49-F238E27FC236}">
                <a16:creationId xmlns:a16="http://schemas.microsoft.com/office/drawing/2014/main" id="{A77AED59-80A6-40C2-ADAC-EC446120FA6D}"/>
              </a:ext>
            </a:extLst>
          </p:cNvPr>
          <p:cNvSpPr txBox="1"/>
          <p:nvPr/>
        </p:nvSpPr>
        <p:spPr>
          <a:xfrm>
            <a:off x="3960570" y="6412467"/>
            <a:ext cx="2473179" cy="369332"/>
          </a:xfrm>
          <a:prstGeom prst="rect">
            <a:avLst/>
          </a:prstGeom>
          <a:noFill/>
        </p:spPr>
        <p:txBody>
          <a:bodyPr wrap="square" rtlCol="0">
            <a:spAutoFit/>
          </a:bodyPr>
          <a:lstStyle/>
          <a:p>
            <a:r>
              <a:rPr lang="en-GB" dirty="0">
                <a:solidFill>
                  <a:schemeClr val="tx2"/>
                </a:solidFill>
                <a:latin typeface="Calibri" panose="020F0502020204030204" pitchFamily="34" charset="0"/>
                <a:cs typeface="Calibri" panose="020F0502020204030204" pitchFamily="34" charset="0"/>
              </a:rPr>
              <a:t>*</a:t>
            </a:r>
            <a:r>
              <a:rPr lang="en-GB" sz="1400" dirty="0">
                <a:solidFill>
                  <a:schemeClr val="tx2"/>
                </a:solidFill>
                <a:latin typeface="Calibri" panose="020F0502020204030204" pitchFamily="34" charset="0"/>
                <a:cs typeface="Calibri" panose="020F0502020204030204" pitchFamily="34" charset="0"/>
              </a:rPr>
              <a:t>Stats provided by WRAP</a:t>
            </a:r>
            <a:endParaRPr lang="en-GB" dirty="0">
              <a:solidFill>
                <a:schemeClr val="tx2"/>
              </a:solidFill>
              <a:latin typeface="Calibri" panose="020F0502020204030204" pitchFamily="34" charset="0"/>
              <a:cs typeface="Calibri" panose="020F0502020204030204" pitchFamily="34" charset="0"/>
            </a:endParaRPr>
          </a:p>
        </p:txBody>
      </p:sp>
      <p:grpSp>
        <p:nvGrpSpPr>
          <p:cNvPr id="55" name="Group 54">
            <a:extLst>
              <a:ext uri="{FF2B5EF4-FFF2-40B4-BE49-F238E27FC236}">
                <a16:creationId xmlns:a16="http://schemas.microsoft.com/office/drawing/2014/main" id="{257F7ACA-6029-4442-AE7E-F320A85D0DC5}"/>
              </a:ext>
            </a:extLst>
          </p:cNvPr>
          <p:cNvGrpSpPr/>
          <p:nvPr/>
        </p:nvGrpSpPr>
        <p:grpSpPr>
          <a:xfrm>
            <a:off x="8978654" y="5926237"/>
            <a:ext cx="3026657" cy="751921"/>
            <a:chOff x="7599289" y="5693481"/>
            <a:chExt cx="4382874" cy="1088850"/>
          </a:xfrm>
        </p:grpSpPr>
        <p:pic>
          <p:nvPicPr>
            <p:cNvPr id="56" name="Picture 55" descr="WRAP_Logo.png">
              <a:extLst>
                <a:ext uri="{FF2B5EF4-FFF2-40B4-BE49-F238E27FC236}">
                  <a16:creationId xmlns:a16="http://schemas.microsoft.com/office/drawing/2014/main" id="{919F36A1-AA61-E049-AF96-71E300261D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58" name="Picture 57" descr="A close up of a logo&#10;&#10;Description automatically generated">
              <a:extLst>
                <a:ext uri="{FF2B5EF4-FFF2-40B4-BE49-F238E27FC236}">
                  <a16:creationId xmlns:a16="http://schemas.microsoft.com/office/drawing/2014/main" id="{44603680-106A-7A4F-B9F8-C790D523C5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pic>
        <p:nvPicPr>
          <p:cNvPr id="46" name="Picture 45">
            <a:extLst>
              <a:ext uri="{FF2B5EF4-FFF2-40B4-BE49-F238E27FC236}">
                <a16:creationId xmlns:a16="http://schemas.microsoft.com/office/drawing/2014/main" id="{85A1B936-697D-1C40-AC06-659A7148B4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09949"/>
          <a:stretch/>
        </p:blipFill>
        <p:spPr>
          <a:xfrm>
            <a:off x="10646400" y="-25400"/>
            <a:ext cx="3244976" cy="1113303"/>
          </a:xfrm>
          <a:prstGeom prst="rect">
            <a:avLst/>
          </a:prstGeom>
        </p:spPr>
      </p:pic>
      <p:sp>
        <p:nvSpPr>
          <p:cNvPr id="47" name="TextBox 46">
            <a:extLst>
              <a:ext uri="{FF2B5EF4-FFF2-40B4-BE49-F238E27FC236}">
                <a16:creationId xmlns:a16="http://schemas.microsoft.com/office/drawing/2014/main" id="{6EDC67C7-8198-714C-ABE2-BEF4D2872FED}"/>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
        <p:nvSpPr>
          <p:cNvPr id="5" name="TextBox 4">
            <a:extLst>
              <a:ext uri="{FF2B5EF4-FFF2-40B4-BE49-F238E27FC236}">
                <a16:creationId xmlns:a16="http://schemas.microsoft.com/office/drawing/2014/main" id="{334DFCFB-ACAE-8E46-BEC2-43616EF1C368}"/>
              </a:ext>
            </a:extLst>
          </p:cNvPr>
          <p:cNvSpPr txBox="1"/>
          <p:nvPr/>
        </p:nvSpPr>
        <p:spPr>
          <a:xfrm>
            <a:off x="386966" y="1217685"/>
            <a:ext cx="2840806" cy="3046988"/>
          </a:xfrm>
          <a:prstGeom prst="rect">
            <a:avLst/>
          </a:prstGeom>
          <a:noFill/>
        </p:spPr>
        <p:txBody>
          <a:bodyPr wrap="square" rtlCol="0">
            <a:spAutoFit/>
          </a:bodyPr>
          <a:lstStyle/>
          <a:p>
            <a:pPr algn="ctr"/>
            <a:r>
              <a:rPr lang="en-GB" sz="5400" b="1" cap="all" dirty="0">
                <a:solidFill>
                  <a:srgbClr val="E0D848"/>
                </a:solidFill>
                <a:latin typeface="Calibri" panose="020F0502020204030204" pitchFamily="34" charset="0"/>
                <a:ea typeface="+mj-ea"/>
                <a:cs typeface="Calibri" panose="020F0502020204030204" pitchFamily="34" charset="0"/>
              </a:rPr>
              <a:t>36</a:t>
            </a:r>
          </a:p>
          <a:p>
            <a:pPr algn="ctr"/>
            <a:r>
              <a:rPr lang="en-GB" sz="2400" b="1" dirty="0">
                <a:solidFill>
                  <a:schemeClr val="bg1"/>
                </a:solidFill>
                <a:latin typeface="Calibri" panose="020F0502020204030204" pitchFamily="34" charset="0"/>
                <a:cs typeface="Calibri" panose="020F0502020204030204" pitchFamily="34" charset="0"/>
              </a:rPr>
              <a:t>POTATOES ARE THROWN AWAY BEFORE THEY </a:t>
            </a:r>
          </a:p>
          <a:p>
            <a:pPr algn="ctr"/>
            <a:r>
              <a:rPr lang="en-GB" sz="2400" b="1" dirty="0">
                <a:solidFill>
                  <a:schemeClr val="bg1"/>
                </a:solidFill>
                <a:latin typeface="Calibri" panose="020F0502020204030204" pitchFamily="34" charset="0"/>
                <a:cs typeface="Calibri" panose="020F0502020204030204" pitchFamily="34" charset="0"/>
              </a:rPr>
              <a:t>REACH </a:t>
            </a:r>
          </a:p>
          <a:p>
            <a:pPr algn="ctr"/>
            <a:r>
              <a:rPr lang="en-GB" sz="2400" b="1" dirty="0">
                <a:solidFill>
                  <a:schemeClr val="bg1"/>
                </a:solidFill>
                <a:latin typeface="Calibri" panose="020F0502020204030204" pitchFamily="34" charset="0"/>
                <a:cs typeface="Calibri" panose="020F0502020204030204" pitchFamily="34" charset="0"/>
              </a:rPr>
              <a:t>THE HOTEL</a:t>
            </a:r>
          </a:p>
          <a:p>
            <a:endParaRPr lang="en-US" dirty="0">
              <a:latin typeface="Calibri" panose="020F0502020204030204" pitchFamily="34" charset="0"/>
            </a:endParaRPr>
          </a:p>
        </p:txBody>
      </p:sp>
      <p:sp>
        <p:nvSpPr>
          <p:cNvPr id="48" name="TextBox 47">
            <a:extLst>
              <a:ext uri="{FF2B5EF4-FFF2-40B4-BE49-F238E27FC236}">
                <a16:creationId xmlns:a16="http://schemas.microsoft.com/office/drawing/2014/main" id="{11492AE8-B782-F14C-BF04-0FBD35E40AB2}"/>
              </a:ext>
            </a:extLst>
          </p:cNvPr>
          <p:cNvSpPr txBox="1"/>
          <p:nvPr/>
        </p:nvSpPr>
        <p:spPr>
          <a:xfrm>
            <a:off x="384785" y="4086391"/>
            <a:ext cx="2840806" cy="2308324"/>
          </a:xfrm>
          <a:prstGeom prst="rect">
            <a:avLst/>
          </a:prstGeom>
          <a:noFill/>
        </p:spPr>
        <p:txBody>
          <a:bodyPr wrap="square" rtlCol="0">
            <a:spAutoFit/>
          </a:bodyPr>
          <a:lstStyle/>
          <a:p>
            <a:pPr algn="ctr"/>
            <a:r>
              <a:rPr lang="en-GB" sz="5400" b="1" cap="all" dirty="0">
                <a:solidFill>
                  <a:srgbClr val="E0D848"/>
                </a:solidFill>
                <a:latin typeface="Calibri" panose="020F0502020204030204" pitchFamily="34" charset="0"/>
                <a:ea typeface="+mj-ea"/>
                <a:cs typeface="Calibri" panose="020F0502020204030204" pitchFamily="34" charset="0"/>
              </a:rPr>
              <a:t>44</a:t>
            </a:r>
          </a:p>
          <a:p>
            <a:pPr algn="ctr"/>
            <a:r>
              <a:rPr lang="en-GB" sz="2400" b="1" dirty="0">
                <a:solidFill>
                  <a:schemeClr val="bg1"/>
                </a:solidFill>
                <a:latin typeface="Calibri" panose="020F0502020204030204" pitchFamily="34" charset="0"/>
                <a:cs typeface="Calibri" panose="020F0502020204030204" pitchFamily="34" charset="0"/>
              </a:rPr>
              <a:t> POTATOES ARE THROWN AWAY AT THE HOTEL</a:t>
            </a:r>
          </a:p>
          <a:p>
            <a:endParaRPr lang="en-US" dirty="0">
              <a:latin typeface="Calibri" panose="020F0502020204030204" pitchFamily="34" charset="0"/>
            </a:endParaRPr>
          </a:p>
        </p:txBody>
      </p:sp>
    </p:spTree>
    <p:extLst>
      <p:ext uri="{BB962C8B-B14F-4D97-AF65-F5344CB8AC3E}">
        <p14:creationId xmlns:p14="http://schemas.microsoft.com/office/powerpoint/2010/main" val="36736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5E8"/>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24F3EF-13E6-584C-A390-DA153E458AE8}"/>
              </a:ext>
            </a:extLst>
          </p:cNvPr>
          <p:cNvGrpSpPr/>
          <p:nvPr/>
        </p:nvGrpSpPr>
        <p:grpSpPr>
          <a:xfrm>
            <a:off x="8978654" y="5926237"/>
            <a:ext cx="3026657" cy="751921"/>
            <a:chOff x="7599289" y="5693481"/>
            <a:chExt cx="4382874" cy="1088850"/>
          </a:xfrm>
        </p:grpSpPr>
        <p:pic>
          <p:nvPicPr>
            <p:cNvPr id="9" name="Picture 8" descr="WRAP_Logo.png">
              <a:extLst>
                <a:ext uri="{FF2B5EF4-FFF2-40B4-BE49-F238E27FC236}">
                  <a16:creationId xmlns:a16="http://schemas.microsoft.com/office/drawing/2014/main" id="{F27A7684-4A36-C743-BC76-49DF674979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9289" y="6078760"/>
              <a:ext cx="1575060" cy="586239"/>
            </a:xfrm>
            <a:prstGeom prst="rect">
              <a:avLst/>
            </a:prstGeom>
          </p:spPr>
        </p:pic>
        <p:pic>
          <p:nvPicPr>
            <p:cNvPr id="10" name="Picture 9" descr="A close up of a logo&#10;&#10;Description automatically generated">
              <a:extLst>
                <a:ext uri="{FF2B5EF4-FFF2-40B4-BE49-F238E27FC236}">
                  <a16:creationId xmlns:a16="http://schemas.microsoft.com/office/drawing/2014/main" id="{F261C4E8-BB53-884C-8787-6CC91BA639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994" y="5693481"/>
              <a:ext cx="2714169" cy="1088850"/>
            </a:xfrm>
            <a:prstGeom prst="rect">
              <a:avLst/>
            </a:prstGeom>
          </p:spPr>
        </p:pic>
      </p:grpSp>
      <p:graphicFrame>
        <p:nvGraphicFramePr>
          <p:cNvPr id="12" name="Table 5">
            <a:extLst>
              <a:ext uri="{FF2B5EF4-FFF2-40B4-BE49-F238E27FC236}">
                <a16:creationId xmlns:a16="http://schemas.microsoft.com/office/drawing/2014/main" id="{E15B6C0A-8C5C-E949-ABBB-7D066893918D}"/>
              </a:ext>
            </a:extLst>
          </p:cNvPr>
          <p:cNvGraphicFramePr>
            <a:graphicFrameLocks noGrp="1"/>
          </p:cNvGraphicFramePr>
          <p:nvPr>
            <p:extLst>
              <p:ext uri="{D42A27DB-BD31-4B8C-83A1-F6EECF244321}">
                <p14:modId xmlns:p14="http://schemas.microsoft.com/office/powerpoint/2010/main" val="2910631900"/>
              </p:ext>
            </p:extLst>
          </p:nvPr>
        </p:nvGraphicFramePr>
        <p:xfrm>
          <a:off x="652595" y="1793509"/>
          <a:ext cx="10886810" cy="4018153"/>
        </p:xfrm>
        <a:graphic>
          <a:graphicData uri="http://schemas.openxmlformats.org/drawingml/2006/table">
            <a:tbl>
              <a:tblPr firstRow="1" bandRow="1">
                <a:tableStyleId>{F5AB1C69-6EDB-4FF4-983F-18BD219EF322}</a:tableStyleId>
              </a:tblPr>
              <a:tblGrid>
                <a:gridCol w="2255090">
                  <a:extLst>
                    <a:ext uri="{9D8B030D-6E8A-4147-A177-3AD203B41FA5}">
                      <a16:colId xmlns:a16="http://schemas.microsoft.com/office/drawing/2014/main" val="412190664"/>
                    </a:ext>
                  </a:extLst>
                </a:gridCol>
                <a:gridCol w="1891689">
                  <a:extLst>
                    <a:ext uri="{9D8B030D-6E8A-4147-A177-3AD203B41FA5}">
                      <a16:colId xmlns:a16="http://schemas.microsoft.com/office/drawing/2014/main" val="70566454"/>
                    </a:ext>
                  </a:extLst>
                </a:gridCol>
                <a:gridCol w="2246677">
                  <a:extLst>
                    <a:ext uri="{9D8B030D-6E8A-4147-A177-3AD203B41FA5}">
                      <a16:colId xmlns:a16="http://schemas.microsoft.com/office/drawing/2014/main" val="655079303"/>
                    </a:ext>
                  </a:extLst>
                </a:gridCol>
                <a:gridCol w="2246677">
                  <a:extLst>
                    <a:ext uri="{9D8B030D-6E8A-4147-A177-3AD203B41FA5}">
                      <a16:colId xmlns:a16="http://schemas.microsoft.com/office/drawing/2014/main" val="1767887631"/>
                    </a:ext>
                  </a:extLst>
                </a:gridCol>
                <a:gridCol w="2246677">
                  <a:extLst>
                    <a:ext uri="{9D8B030D-6E8A-4147-A177-3AD203B41FA5}">
                      <a16:colId xmlns:a16="http://schemas.microsoft.com/office/drawing/2014/main" val="953065442"/>
                    </a:ext>
                  </a:extLst>
                </a:gridCol>
              </a:tblGrid>
              <a:tr h="373535">
                <a:tc rowSpan="2">
                  <a:txBody>
                    <a:bodyPr/>
                    <a:lstStyle/>
                    <a:p>
                      <a:pPr algn="ctr"/>
                      <a:r>
                        <a:rPr lang="en-US" sz="1600" b="0" i="0" dirty="0">
                          <a:latin typeface="Calibri" panose="020F0502020204030204" pitchFamily="34" charset="0"/>
                        </a:rPr>
                        <a:t>Type of food </a:t>
                      </a:r>
                      <a:br>
                        <a:rPr lang="en-US" sz="1600" dirty="0"/>
                      </a:br>
                      <a:r>
                        <a:rPr lang="en-US" sz="1600" dirty="0"/>
                        <a:t>service outlet</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7879"/>
                    </a:solidFill>
                  </a:tcPr>
                </a:tc>
                <a:tc rowSpan="2">
                  <a:txBody>
                    <a:bodyPr/>
                    <a:lstStyle/>
                    <a:p>
                      <a:pPr algn="ctr"/>
                      <a:r>
                        <a:rPr lang="en-US" sz="1600" b="0" i="0" dirty="0">
                          <a:latin typeface="Calibri" panose="020F0502020204030204" pitchFamily="34" charset="0"/>
                        </a:rPr>
                        <a:t>Average cost of avoidable food waste per cover</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7879"/>
                    </a:solidFill>
                  </a:tcPr>
                </a:tc>
                <a:tc gridSpan="3">
                  <a:txBody>
                    <a:bodyPr/>
                    <a:lstStyle/>
                    <a:p>
                      <a:pPr algn="ctr"/>
                      <a:r>
                        <a:rPr lang="en-US" sz="1600" b="0" i="0" dirty="0">
                          <a:latin typeface="Calibri" panose="020F0502020204030204" pitchFamily="34" charset="0"/>
                        </a:rPr>
                        <a:t>Cost per year (£)</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7879"/>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04774132"/>
                  </a:ext>
                </a:extLst>
              </a:tr>
              <a:tr h="373535">
                <a:tc vMerge="1">
                  <a:txBody>
                    <a:bodyPr/>
                    <a:lstStyle/>
                    <a:p>
                      <a:endParaRPr lang="en-US" dirty="0"/>
                    </a:p>
                  </a:txBody>
                  <a:tcPr/>
                </a:tc>
                <a:tc vMerge="1">
                  <a:txBody>
                    <a:bodyPr/>
                    <a:lstStyle/>
                    <a:p>
                      <a:endParaRPr lang="en-US" dirty="0"/>
                    </a:p>
                  </a:txBody>
                  <a:tcPr/>
                </a:tc>
                <a:tc>
                  <a:txBody>
                    <a:bodyPr/>
                    <a:lstStyle/>
                    <a:p>
                      <a:pPr algn="ctr"/>
                      <a:r>
                        <a:rPr lang="en-US" sz="1600" b="0" i="0" dirty="0">
                          <a:latin typeface="Calibri" panose="020F0502020204030204" pitchFamily="34" charset="0"/>
                        </a:rPr>
                        <a:t>500 covers per week</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latin typeface="Calibri" panose="020F0502020204030204" pitchFamily="34" charset="0"/>
                        </a:rPr>
                        <a:t>1000 covers per week</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latin typeface="Calibri" panose="020F0502020204030204" pitchFamily="34" charset="0"/>
                        </a:rPr>
                        <a:t>1500 covers per week</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705313001"/>
                  </a:ext>
                </a:extLst>
              </a:tr>
              <a:tr h="373535">
                <a:tc>
                  <a:txBody>
                    <a:bodyPr/>
                    <a:lstStyle/>
                    <a:p>
                      <a:r>
                        <a:rPr lang="en-US" sz="1600" b="0" i="0" dirty="0">
                          <a:latin typeface="Calibri" panose="020F0502020204030204" pitchFamily="34" charset="0"/>
                        </a:rPr>
                        <a:t>Restaurants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£0.97</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25,220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50,440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75,660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777557521"/>
                  </a:ext>
                </a:extLst>
              </a:tr>
              <a:tr h="373535">
                <a:tc>
                  <a:txBody>
                    <a:bodyPr/>
                    <a:lstStyle/>
                    <a:p>
                      <a:r>
                        <a:rPr lang="en-US" sz="1600" b="0" i="0" dirty="0">
                          <a:latin typeface="Calibri" panose="020F0502020204030204" pitchFamily="34" charset="0"/>
                        </a:rPr>
                        <a:t>Hotels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£0.52</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13,520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27,040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40,560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881553532"/>
                  </a:ext>
                </a:extLst>
              </a:tr>
              <a:tr h="373535">
                <a:tc>
                  <a:txBody>
                    <a:bodyPr/>
                    <a:lstStyle/>
                    <a:p>
                      <a:r>
                        <a:rPr lang="en-US" sz="1600" b="0" i="0" dirty="0">
                          <a:latin typeface="Calibri" panose="020F0502020204030204" pitchFamily="34" charset="0"/>
                        </a:rPr>
                        <a:t>Leisure</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£0.46</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11,960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23,360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35,880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4053208381"/>
                  </a:ext>
                </a:extLst>
              </a:tr>
              <a:tr h="373535">
                <a:tc>
                  <a:txBody>
                    <a:bodyPr/>
                    <a:lstStyle/>
                    <a:p>
                      <a:r>
                        <a:rPr lang="en-US" sz="1600" b="0" i="0" dirty="0">
                          <a:latin typeface="Calibri" panose="020F0502020204030204" pitchFamily="34" charset="0"/>
                        </a:rPr>
                        <a:t>Services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£0.43</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11,180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22,360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33,540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819495630"/>
                  </a:ext>
                </a:extLst>
              </a:tr>
              <a:tr h="373535">
                <a:tc>
                  <a:txBody>
                    <a:bodyPr/>
                    <a:lstStyle/>
                    <a:p>
                      <a:r>
                        <a:rPr lang="en-US" sz="1600" b="0" i="0" dirty="0">
                          <a:latin typeface="Calibri" panose="020F0502020204030204" pitchFamily="34" charset="0"/>
                        </a:rPr>
                        <a:t>Pubs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£0.41</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10,660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21,320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31,980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431873080"/>
                  </a:ext>
                </a:extLst>
              </a:tr>
              <a:tr h="373535">
                <a:tc>
                  <a:txBody>
                    <a:bodyPr/>
                    <a:lstStyle/>
                    <a:p>
                      <a:r>
                        <a:rPr lang="en-US" sz="1600" b="0" i="0" dirty="0">
                          <a:latin typeface="Calibri" panose="020F0502020204030204" pitchFamily="34" charset="0"/>
                        </a:rPr>
                        <a:t>Healthcare</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£0.22</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5,720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11,440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17,160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111062361"/>
                  </a:ext>
                </a:extLst>
              </a:tr>
              <a:tr h="373535">
                <a:tc>
                  <a:txBody>
                    <a:bodyPr/>
                    <a:lstStyle/>
                    <a:p>
                      <a:r>
                        <a:rPr lang="en-US" sz="1600" b="0" i="0" dirty="0">
                          <a:latin typeface="Calibri" panose="020F0502020204030204" pitchFamily="34" charset="0"/>
                        </a:rPr>
                        <a:t>Education</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£0.22</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5,720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11,440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17,160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270932850"/>
                  </a:ext>
                </a:extLst>
              </a:tr>
              <a:tr h="373535">
                <a:tc>
                  <a:txBody>
                    <a:bodyPr/>
                    <a:lstStyle/>
                    <a:p>
                      <a:r>
                        <a:rPr lang="en-US" sz="1600" b="0" i="0" dirty="0">
                          <a:latin typeface="Calibri" panose="020F0502020204030204" pitchFamily="34" charset="0"/>
                        </a:rPr>
                        <a:t>Quick Service Restaurants</a:t>
                      </a:r>
                    </a:p>
                  </a:txBody>
                  <a:tcPr marL="92105" marR="92105" marT="46052" marB="4605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£0.14</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i="0" dirty="0">
                          <a:latin typeface="Calibri" panose="020F0502020204030204" pitchFamily="34" charset="0"/>
                        </a:rPr>
                        <a:t>3,640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i="0" dirty="0">
                          <a:latin typeface="Calibri" panose="020F0502020204030204" pitchFamily="34" charset="0"/>
                        </a:rPr>
                        <a:t>7,280</a:t>
                      </a:r>
                    </a:p>
                  </a:txBody>
                  <a:tcPr marL="92105" marR="92105" marT="46052" marB="460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600" b="0" i="0" dirty="0">
                          <a:latin typeface="Calibri" panose="020F0502020204030204" pitchFamily="34" charset="0"/>
                        </a:rPr>
                        <a:t>10,920</a:t>
                      </a:r>
                    </a:p>
                  </a:txBody>
                  <a:tcPr marL="92105" marR="92105" marT="46052" marB="46052"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90720371"/>
                  </a:ext>
                </a:extLst>
              </a:tr>
            </a:tbl>
          </a:graphicData>
        </a:graphic>
      </p:graphicFrame>
      <p:sp>
        <p:nvSpPr>
          <p:cNvPr id="15" name="Rectangle 14">
            <a:extLst>
              <a:ext uri="{FF2B5EF4-FFF2-40B4-BE49-F238E27FC236}">
                <a16:creationId xmlns:a16="http://schemas.microsoft.com/office/drawing/2014/main" id="{E676B922-0A26-1348-980B-6715EF8D6779}"/>
              </a:ext>
            </a:extLst>
          </p:cNvPr>
          <p:cNvSpPr/>
          <p:nvPr/>
        </p:nvSpPr>
        <p:spPr>
          <a:xfrm>
            <a:off x="-26500" y="-24378"/>
            <a:ext cx="12218500" cy="1421367"/>
          </a:xfrm>
          <a:prstGeom prst="rect">
            <a:avLst/>
          </a:prstGeom>
          <a:solidFill>
            <a:srgbClr val="7178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6" name="Title 1">
            <a:extLst>
              <a:ext uri="{FF2B5EF4-FFF2-40B4-BE49-F238E27FC236}">
                <a16:creationId xmlns:a16="http://schemas.microsoft.com/office/drawing/2014/main" id="{C4B6B80C-7567-0F41-85AB-354733A3B736}"/>
              </a:ext>
            </a:extLst>
          </p:cNvPr>
          <p:cNvSpPr>
            <a:spLocks noGrp="1"/>
          </p:cNvSpPr>
          <p:nvPr>
            <p:ph type="title"/>
          </p:nvPr>
        </p:nvSpPr>
        <p:spPr>
          <a:xfrm>
            <a:off x="508997" y="5577"/>
            <a:ext cx="10515600" cy="1447053"/>
          </a:xfrm>
        </p:spPr>
        <p:txBody>
          <a:bodyPr anchor="ctr">
            <a:normAutofit/>
          </a:bodyPr>
          <a:lstStyle/>
          <a:p>
            <a:pPr>
              <a:lnSpc>
                <a:spcPct val="80000"/>
              </a:lnSpc>
            </a:pPr>
            <a:r>
              <a:rPr lang="en-US" sz="3600" b="1" dirty="0">
                <a:solidFill>
                  <a:srgbClr val="E0D848"/>
                </a:solidFill>
                <a:latin typeface="Calibri" panose="020F0502020204030204" pitchFamily="34" charset="0"/>
                <a:cs typeface="Calibri" panose="020F0502020204030204" pitchFamily="34" charset="0"/>
              </a:rPr>
              <a:t>HOW MUCH FOOD WASTE COSTS </a:t>
            </a:r>
            <a:br>
              <a:rPr lang="en-US" sz="3600" b="1" dirty="0">
                <a:solidFill>
                  <a:srgbClr val="E0D848"/>
                </a:solidFill>
                <a:latin typeface="Calibri" panose="020F0502020204030204" pitchFamily="34" charset="0"/>
                <a:cs typeface="Calibri" panose="020F0502020204030204" pitchFamily="34" charset="0"/>
              </a:rPr>
            </a:br>
            <a:r>
              <a:rPr lang="en-US" sz="3600" b="1" dirty="0">
                <a:solidFill>
                  <a:srgbClr val="E0D848"/>
                </a:solidFill>
                <a:latin typeface="Calibri" panose="020F0502020204030204" pitchFamily="34" charset="0"/>
                <a:cs typeface="Calibri" panose="020F0502020204030204" pitchFamily="34" charset="0"/>
              </a:rPr>
              <a:t>PER PLATE / COVER</a:t>
            </a:r>
          </a:p>
        </p:txBody>
      </p:sp>
      <p:pic>
        <p:nvPicPr>
          <p:cNvPr id="11" name="Picture 10">
            <a:extLst>
              <a:ext uri="{FF2B5EF4-FFF2-40B4-BE49-F238E27FC236}">
                <a16:creationId xmlns:a16="http://schemas.microsoft.com/office/drawing/2014/main" id="{60B4AD2E-5A9D-8441-B82D-AA8C7E30B8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9949"/>
          <a:stretch/>
        </p:blipFill>
        <p:spPr>
          <a:xfrm>
            <a:off x="10692787" y="-25400"/>
            <a:ext cx="3244976" cy="1113303"/>
          </a:xfrm>
          <a:prstGeom prst="rect">
            <a:avLst/>
          </a:prstGeom>
        </p:spPr>
      </p:pic>
      <p:sp>
        <p:nvSpPr>
          <p:cNvPr id="13" name="TextBox 12">
            <a:extLst>
              <a:ext uri="{FF2B5EF4-FFF2-40B4-BE49-F238E27FC236}">
                <a16:creationId xmlns:a16="http://schemas.microsoft.com/office/drawing/2014/main" id="{8F890FD8-3015-C446-8107-25A7A07EF534}"/>
              </a:ext>
            </a:extLst>
          </p:cNvPr>
          <p:cNvSpPr txBox="1"/>
          <p:nvPr/>
        </p:nvSpPr>
        <p:spPr>
          <a:xfrm>
            <a:off x="10705487" y="101464"/>
            <a:ext cx="1794386" cy="541046"/>
          </a:xfrm>
          <a:prstGeom prst="rect">
            <a:avLst/>
          </a:prstGeom>
          <a:noFill/>
        </p:spPr>
        <p:txBody>
          <a:bodyPr wrap="square" rtlCol="0">
            <a:spAutoFit/>
          </a:bodyPr>
          <a:lstStyle/>
          <a:p>
            <a:pPr>
              <a:lnSpc>
                <a:spcPct val="80000"/>
              </a:lnSpc>
            </a:pPr>
            <a:r>
              <a:rPr lang="en-US" b="1" dirty="0">
                <a:solidFill>
                  <a:schemeClr val="bg1"/>
                </a:solidFill>
                <a:latin typeface="Calibri" panose="020F0502020204030204" pitchFamily="34" charset="0"/>
                <a:cs typeface="Calibri" panose="020F0502020204030204" pitchFamily="34" charset="0"/>
              </a:rPr>
              <a:t>WHY DOES IT MATTER?</a:t>
            </a:r>
          </a:p>
        </p:txBody>
      </p:sp>
      <p:sp>
        <p:nvSpPr>
          <p:cNvPr id="2" name="TextBox 1">
            <a:extLst>
              <a:ext uri="{FF2B5EF4-FFF2-40B4-BE49-F238E27FC236}">
                <a16:creationId xmlns:a16="http://schemas.microsoft.com/office/drawing/2014/main" id="{A65B5459-90DD-C344-83B8-3DA3F39D6DC9}"/>
              </a:ext>
            </a:extLst>
          </p:cNvPr>
          <p:cNvSpPr txBox="1"/>
          <p:nvPr/>
        </p:nvSpPr>
        <p:spPr>
          <a:xfrm>
            <a:off x="-162560" y="18999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1172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WRAP Presentation Template">
  <a:themeElements>
    <a:clrScheme name="Dynamic palette">
      <a:dk1>
        <a:srgbClr val="515151"/>
      </a:dk1>
      <a:lt1>
        <a:sysClr val="window" lastClr="FFFFFF"/>
      </a:lt1>
      <a:dk2>
        <a:srgbClr val="0C1537"/>
      </a:dk2>
      <a:lt2>
        <a:srgbClr val="D89B07"/>
      </a:lt2>
      <a:accent1>
        <a:srgbClr val="8D139D"/>
      </a:accent1>
      <a:accent2>
        <a:srgbClr val="871143"/>
      </a:accent2>
      <a:accent3>
        <a:srgbClr val="D96A09"/>
      </a:accent3>
      <a:accent4>
        <a:srgbClr val="D89B07"/>
      </a:accent4>
      <a:accent5>
        <a:srgbClr val="18BFC3"/>
      </a:accent5>
      <a:accent6>
        <a:srgbClr val="474A97"/>
      </a:accent6>
      <a:hlink>
        <a:srgbClr val="B7A984"/>
      </a:hlink>
      <a:folHlink>
        <a:srgbClr val="717879"/>
      </a:folHlink>
    </a:clrScheme>
    <a:fontScheme name="WRAP Font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79EA068BE9064E977DD41661F88557" ma:contentTypeVersion="12" ma:contentTypeDescription="Create a new document." ma:contentTypeScope="" ma:versionID="7b4d3fb99cbd89d6e9c7406ca69eebd7">
  <xsd:schema xmlns:xsd="http://www.w3.org/2001/XMLSchema" xmlns:xs="http://www.w3.org/2001/XMLSchema" xmlns:p="http://schemas.microsoft.com/office/2006/metadata/properties" xmlns:ns2="21de5f91-e498-403d-a48b-c8842cd16b92" xmlns:ns3="04bbf521-128b-4186-85e5-4635f15a3c76" targetNamespace="http://schemas.microsoft.com/office/2006/metadata/properties" ma:root="true" ma:fieldsID="f32267d0c9ec80d3f350a3c4335bd820" ns2:_="" ns3:_="">
    <xsd:import namespace="21de5f91-e498-403d-a48b-c8842cd16b92"/>
    <xsd:import namespace="04bbf521-128b-4186-85e5-4635f15a3c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e5f91-e498-403d-a48b-c8842cd16b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bbf521-128b-4186-85e5-4635f15a3c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A886E-9E65-44C9-AC75-F81B77012BBB}">
  <ds:schemaRef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http://purl.org/dc/terms/"/>
    <ds:schemaRef ds:uri="04bbf521-128b-4186-85e5-4635f15a3c76"/>
    <ds:schemaRef ds:uri="http://schemas.openxmlformats.org/package/2006/metadata/core-properties"/>
    <ds:schemaRef ds:uri="21de5f91-e498-403d-a48b-c8842cd16b92"/>
    <ds:schemaRef ds:uri="http://schemas.microsoft.com/office/2006/metadata/properties"/>
  </ds:schemaRefs>
</ds:datastoreItem>
</file>

<file path=customXml/itemProps2.xml><?xml version="1.0" encoding="utf-8"?>
<ds:datastoreItem xmlns:ds="http://schemas.openxmlformats.org/officeDocument/2006/customXml" ds:itemID="{E1412F02-F2FE-4FC3-9354-E2D19D700CEE}">
  <ds:schemaRefs>
    <ds:schemaRef ds:uri="http://schemas.microsoft.com/sharepoint/v3/contenttype/forms"/>
  </ds:schemaRefs>
</ds:datastoreItem>
</file>

<file path=customXml/itemProps3.xml><?xml version="1.0" encoding="utf-8"?>
<ds:datastoreItem xmlns:ds="http://schemas.openxmlformats.org/officeDocument/2006/customXml" ds:itemID="{D523B27E-BC69-48BF-8623-E9AF70C54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de5f91-e498-403d-a48b-c8842cd16b92"/>
    <ds:schemaRef ds:uri="04bbf521-128b-4186-85e5-4635f15a3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10778</TotalTime>
  <Words>2718</Words>
  <Application>Microsoft Macintosh PowerPoint</Application>
  <PresentationFormat>Widescreen</PresentationFormat>
  <Paragraphs>281</Paragraphs>
  <Slides>31</Slides>
  <Notes>30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Calibri</vt:lpstr>
      <vt:lpstr>Arial</vt:lpstr>
      <vt:lpstr>Open Sans</vt:lpstr>
      <vt:lpstr>Office Theme</vt:lpstr>
      <vt:lpstr>3_WRAP Presentation Template</vt:lpstr>
      <vt:lpstr>PARTNER PRESENTATION: MAKING THE BUSINESS CASE</vt:lpstr>
      <vt:lpstr>Helping Us to Rise Up Against Food Waste</vt:lpstr>
      <vt:lpstr>TAKE A STAND AGAINST WASTED FOOD</vt:lpstr>
      <vt:lpstr>PowerPoint Presentation</vt:lpstr>
      <vt:lpstr>IF FOOD LOSS AND WASTE WERE A COUNTRY…</vt:lpstr>
      <vt:lpstr>The UK’s hospitality and food service sector throws away  1.1 million tonnes  of food each year,  of which 75% is avoidable.</vt:lpstr>
      <vt:lpstr>Each year food waste  costs our industry   </vt:lpstr>
      <vt:lpstr>75% OF POTATOES ARE LOST THROUGHOUT THE FOOD JOURNEY…</vt:lpstr>
      <vt:lpstr>HOW MUCH FOOD WASTE COSTS  PER PLATE / COVER</vt:lpstr>
      <vt:lpstr>IT’S IMPORTANT TO OUR CUSTOMERS</vt:lpstr>
      <vt:lpstr>IT’S IMPORTANT TO OUR CUSTOMERS</vt:lpstr>
      <vt:lpstr>PowerPoint Presentation</vt:lpstr>
      <vt:lpstr>WHAT WE CAN DO TO TACKLE FOOD WASTE</vt:lpstr>
      <vt:lpstr>WHAT WE CAN DO TO TACKLE FOOD WASTE</vt:lpstr>
      <vt:lpstr>Website: guardiansofgrub.com  Operational resources: tools, tips and training to help us with the nuts and bolts of measuring and reducing food waste  Campaign toolkit: to help us share Guardians of Grub with staff, customers and the public  Subscribe on the website to receive regular updates from the Guardians of Grub newsletter</vt:lpstr>
      <vt:lpstr>Just input real or estimated cover numbers to see how much money and carbon equivalent can be saved in four clicks of a mouse!  https://guardiansofgrub.com/cost-saving-calculator/   </vt:lpstr>
      <vt:lpstr>Provides the skills to get started.</vt:lpstr>
      <vt:lpstr>And here’s what people are saying about the course…</vt:lpstr>
      <vt:lpstr>Knowledge is power! Guardians of Grub:  Becoming a Champion course is a behaviour change programme ideal for those organisations committed to taking action through a combination of learning and food waste measurement.   Participants have access to:  - Certificates  - Resource Toolkit of templates and how to guides   This course will take your skills to the next level and make a positive difference to you, your profits and the planet. If you’re a business that wants to take part, contact guardiansofgrub@wrap.org.uk. </vt:lpstr>
      <vt:lpstr>PowerPoint Presentation</vt:lpstr>
      <vt:lpstr>PowerPoint Presentation</vt:lpstr>
      <vt:lpstr>PowerPoint Presentation</vt:lpstr>
      <vt:lpstr>Excel spreadsheet for daily data which calculates:  - where waste is coming from – plate, prep, spoilage, other - how much it is costing per cover, per week, month and year</vt:lpstr>
      <vt:lpstr>PowerPoint Presentation</vt:lpstr>
      <vt:lpstr>PowerPoint Presentation</vt:lpstr>
      <vt:lpstr>PowerPoint Presentation</vt:lpstr>
      <vt:lpstr>Inspiring examples of food waste reduction in action where small changes have made big savings.</vt:lpstr>
      <vt:lpstr>PowerPoint Presentation</vt:lpstr>
      <vt:lpstr>PowerPoint Presentation</vt:lpstr>
      <vt:lpstr>WHAT IS OUR COMMITMENT TO TAKE ACTION ON WASTED FOOD?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Food Waste in Your Business</dc:title>
  <dc:creator>Andrew Murphy</dc:creator>
  <cp:lastModifiedBy>Rosie McKaig</cp:lastModifiedBy>
  <cp:revision>247</cp:revision>
  <dcterms:created xsi:type="dcterms:W3CDTF">2019-06-28T14:39:56Z</dcterms:created>
  <dcterms:modified xsi:type="dcterms:W3CDTF">2021-03-26T13:35:51Z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0x0101007E79EA068BE9064E977DD41661F88557</vt:lpwstr>
  </property>
  <property fmtid="{D5CDD505-2E9C-101B-9397-08002B2CF9AE}" pid="3" name="NXPowerLiteLastOptimized">
    <vt:lpwstr>8578678</vt:lpwstr>
  </property>
  <property fmtid="{D5CDD505-2E9C-101B-9397-08002B2CF9AE}" pid="4" name="NXPowerLiteSettings">
    <vt:lpwstr>C7000400038000</vt:lpwstr>
  </property>
  <property fmtid="{D5CDD505-2E9C-101B-9397-08002B2CF9AE}" pid="5" name="NXPowerLiteVersion">
    <vt:lpwstr>S9.0.3</vt:lpwstr>
  </property>
</Properties>
</file>